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75" r:id="rId2"/>
    <p:sldMasterId id="2147483714" r:id="rId3"/>
    <p:sldMasterId id="2147483727" r:id="rId4"/>
  </p:sldMasterIdLst>
  <p:notesMasterIdLst>
    <p:notesMasterId r:id="rId22"/>
  </p:notesMasterIdLst>
  <p:handoutMasterIdLst>
    <p:handoutMasterId r:id="rId23"/>
  </p:handoutMasterIdLst>
  <p:sldIdLst>
    <p:sldId id="535" r:id="rId5"/>
    <p:sldId id="540" r:id="rId6"/>
    <p:sldId id="536" r:id="rId7"/>
    <p:sldId id="555" r:id="rId8"/>
    <p:sldId id="539" r:id="rId9"/>
    <p:sldId id="538" r:id="rId10"/>
    <p:sldId id="554" r:id="rId11"/>
    <p:sldId id="542" r:id="rId12"/>
    <p:sldId id="541" r:id="rId13"/>
    <p:sldId id="548" r:id="rId14"/>
    <p:sldId id="547" r:id="rId15"/>
    <p:sldId id="549" r:id="rId16"/>
    <p:sldId id="550" r:id="rId17"/>
    <p:sldId id="553" r:id="rId18"/>
    <p:sldId id="537" r:id="rId19"/>
    <p:sldId id="552" r:id="rId20"/>
    <p:sldId id="543" r:id="rId21"/>
  </p:sldIdLst>
  <p:sldSz cx="9906000" cy="6858000" type="A4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Futura Std Book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C282F"/>
    <a:srgbClr val="CCCCFF"/>
    <a:srgbClr val="DCB4A4"/>
    <a:srgbClr val="DBCFA5"/>
    <a:srgbClr val="BBA555"/>
    <a:srgbClr val="FFE279"/>
    <a:srgbClr val="000000"/>
    <a:srgbClr val="DDDDFF"/>
    <a:srgbClr val="FF9900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8" autoAdjust="0"/>
    <p:restoredTop sz="94624" autoAdjust="0"/>
  </p:normalViewPr>
  <p:slideViewPr>
    <p:cSldViewPr snapToGrid="0">
      <p:cViewPr varScale="1">
        <p:scale>
          <a:sx n="106" d="100"/>
          <a:sy n="106" d="100"/>
        </p:scale>
        <p:origin x="-1080" y="-90"/>
      </p:cViewPr>
      <p:guideLst>
        <p:guide orient="horz" pos="595"/>
        <p:guide orient="horz" pos="325"/>
        <p:guide pos="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538325\AppData\Local\Microsoft\Windows\Temporary%20Internet%20Files\Content.Outlook\CUCRQF0U\Assegno%20di%20cura%202015%20-%20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538325\AppData\Local\Microsoft\Windows\Temporary%20Internet%20Files\Content.Outlook\CUCRQF0U\Assegno%20di%20cura%202015%20-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 sz="1300"/>
            </a:pP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Modalità</a:t>
            </a:r>
            <a:r>
              <a:rPr lang="en-US" sz="1400" dirty="0">
                <a:solidFill>
                  <a:srgbClr val="8C282F"/>
                </a:solidFill>
                <a:latin typeface="Futura Std Book"/>
              </a:rPr>
              <a:t> di </a:t>
            </a: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utilizzo</a:t>
            </a:r>
            <a:r>
              <a:rPr lang="en-US" sz="1400" dirty="0">
                <a:solidFill>
                  <a:srgbClr val="8C282F"/>
                </a:solidFill>
                <a:latin typeface="Futura Std Book"/>
              </a:rPr>
              <a:t> </a:t>
            </a: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dell'AC</a:t>
            </a:r>
            <a:endParaRPr lang="en-US" sz="1400" dirty="0">
              <a:solidFill>
                <a:srgbClr val="8C282F"/>
              </a:solidFill>
              <a:latin typeface="Futura Std Book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Foglio1!$C$97</c:f>
              <c:strCache>
                <c:ptCount val="1"/>
                <c:pt idx="0">
                  <c:v>anni 2015 - 2016</c:v>
                </c:pt>
              </c:strCache>
            </c:strRef>
          </c:tx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Percent val="1"/>
            <c:showLeaderLines val="1"/>
          </c:dLbls>
          <c:cat>
            <c:strRef>
              <c:f>Foglio1!$B$98:$B$101</c:f>
              <c:strCache>
                <c:ptCount val="4"/>
                <c:pt idx="0">
                  <c:v>Familiari</c:v>
                </c:pt>
                <c:pt idx="1">
                  <c:v>Assist. Familiari</c:v>
                </c:pt>
                <c:pt idx="2">
                  <c:v>Pagamento compart</c:v>
                </c:pt>
                <c:pt idx="3">
                  <c:v>Acquisto da s. accred.</c:v>
                </c:pt>
              </c:strCache>
            </c:strRef>
          </c:cat>
          <c:val>
            <c:numRef>
              <c:f>Foglio1!$C$98:$C$101</c:f>
              <c:numCache>
                <c:formatCode>General</c:formatCode>
                <c:ptCount val="4"/>
                <c:pt idx="0">
                  <c:v>1431</c:v>
                </c:pt>
                <c:pt idx="1">
                  <c:v>538</c:v>
                </c:pt>
                <c:pt idx="2">
                  <c:v>288</c:v>
                </c:pt>
                <c:pt idx="3">
                  <c:v>226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78188405797101468"/>
          <c:y val="0.27353760445682429"/>
          <c:w val="0.21159420289855074"/>
          <c:h val="0.72082790486843762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 anchor="ctr" anchorCtr="1"/>
          <a:lstStyle/>
          <a:p>
            <a:pPr>
              <a:defRPr sz="1300"/>
            </a:pP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Distribuzione</a:t>
            </a:r>
            <a:r>
              <a:rPr lang="en-US" sz="1400" dirty="0">
                <a:solidFill>
                  <a:srgbClr val="8C282F"/>
                </a:solidFill>
                <a:latin typeface="Futura Std Book"/>
              </a:rPr>
              <a:t> per </a:t>
            </a: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età</a:t>
            </a:r>
            <a:r>
              <a:rPr lang="en-US" sz="1400" dirty="0">
                <a:solidFill>
                  <a:srgbClr val="8C282F"/>
                </a:solidFill>
                <a:latin typeface="Futura Std Book"/>
              </a:rPr>
              <a:t> </a:t>
            </a: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degli</a:t>
            </a:r>
            <a:r>
              <a:rPr lang="en-US" sz="1400" dirty="0">
                <a:solidFill>
                  <a:srgbClr val="8C282F"/>
                </a:solidFill>
                <a:latin typeface="Futura Std Book"/>
              </a:rPr>
              <a:t> </a:t>
            </a:r>
            <a:r>
              <a:rPr lang="en-US" sz="1400" dirty="0" err="1">
                <a:solidFill>
                  <a:srgbClr val="8C282F"/>
                </a:solidFill>
                <a:latin typeface="Futura Std Book"/>
              </a:rPr>
              <a:t>utenti</a:t>
            </a:r>
            <a:r>
              <a:rPr lang="en-US" sz="1400" baseline="0" dirty="0">
                <a:solidFill>
                  <a:srgbClr val="8C282F"/>
                </a:solidFill>
                <a:latin typeface="Futura Std Book"/>
              </a:rPr>
              <a:t> </a:t>
            </a:r>
            <a:r>
              <a:rPr lang="en-US" sz="1400" baseline="0" dirty="0" err="1">
                <a:solidFill>
                  <a:srgbClr val="8C282F"/>
                </a:solidFill>
                <a:latin typeface="Futura Std Book"/>
              </a:rPr>
              <a:t>valutati</a:t>
            </a:r>
            <a:r>
              <a:rPr lang="en-US" sz="1400" baseline="0" dirty="0">
                <a:solidFill>
                  <a:srgbClr val="8C282F"/>
                </a:solidFill>
                <a:latin typeface="Futura Std Book"/>
              </a:rPr>
              <a:t> </a:t>
            </a:r>
            <a:endParaRPr lang="en-US" sz="1400" dirty="0">
              <a:solidFill>
                <a:srgbClr val="8C282F"/>
              </a:solidFill>
              <a:latin typeface="Futura Std Book"/>
            </a:endParaRPr>
          </a:p>
        </c:rich>
      </c:tx>
      <c:layout>
        <c:manualLayout>
          <c:xMode val="edge"/>
          <c:yMode val="edge"/>
          <c:x val="0.1581889280414534"/>
          <c:y val="2.7053140096618442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Foglio1!$C$3</c:f>
              <c:strCache>
                <c:ptCount val="1"/>
                <c:pt idx="0">
                  <c:v>n. utenti 2015 - 2016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Percent val="1"/>
            <c:showLeaderLines val="1"/>
          </c:dLbls>
          <c:cat>
            <c:strRef>
              <c:f>Foglio1!$B$4:$B$7</c:f>
              <c:strCache>
                <c:ptCount val="4"/>
                <c:pt idx="0">
                  <c:v>&lt;=5</c:v>
                </c:pt>
                <c:pt idx="1">
                  <c:v>da 6 a 17</c:v>
                </c:pt>
                <c:pt idx="2">
                  <c:v>da 18 a 65</c:v>
                </c:pt>
                <c:pt idx="3">
                  <c:v>superiore 65</c:v>
                </c:pt>
              </c:strCache>
            </c:strRef>
          </c:cat>
          <c:val>
            <c:numRef>
              <c:f>Foglio1!$C$4:$C$7</c:f>
              <c:numCache>
                <c:formatCode>General</c:formatCode>
                <c:ptCount val="4"/>
                <c:pt idx="0">
                  <c:v>37</c:v>
                </c:pt>
                <c:pt idx="1">
                  <c:v>75</c:v>
                </c:pt>
                <c:pt idx="2">
                  <c:v>256</c:v>
                </c:pt>
                <c:pt idx="3">
                  <c:v>2070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76912496435183175"/>
          <c:y val="0.29623188405797107"/>
          <c:w val="0.20822010508354963"/>
          <c:h val="0.62640739472783258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5327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24533" y="4716877"/>
            <a:ext cx="5147036" cy="41774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i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31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9138" y="750888"/>
            <a:ext cx="5357812" cy="3709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2189144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2CE25-966B-42ED-9F7F-E92DC38B8BFB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ACF2D-A9E9-4595-BE52-73B161B36396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202487" y="908050"/>
            <a:ext cx="2290763" cy="50355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30203" y="908050"/>
            <a:ext cx="6719889" cy="50355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308E-0C0D-42D7-B8AB-92D27C92FE87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30200" y="908050"/>
            <a:ext cx="9163050" cy="50355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C999D-29B4-45EC-9B04-A2A800A103C8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B8159-C3FD-4DDF-BEAB-8D9FABD51D46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C931D-3A4D-4876-9048-43BD5D2DF8D2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7B9AC-673C-41EF-9EFF-06F7E42081FC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C7B98-5B29-42BE-8B0A-068EAD1F7B02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D13AA-FD76-480B-9EF1-D05416190D20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43E29-437E-411A-AC52-D83D37D7DBAA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887D9-5EDB-4533-8742-9D4A21E0A8E0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51274-B4BC-4E01-ACE6-85CAB2321FDA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2" y="273058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D03E3-9BD5-4B25-A54E-EC109164E153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70D48-6A51-429B-9D85-E4CC34A63839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31D73-D205-4BCA-BE4F-7C8323A4E520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5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DC579-C4C9-4302-A22C-38B180FE7D7D}" type="slidenum">
              <a:rPr lang="it-IT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77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21840-3980-4BBE-8EE9-52C77254D93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D844E-0438-4941-899E-6941AD0DF289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5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2FB9E-DA91-45C6-ADF4-6D48856FC394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30200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87925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0123E-F47E-4CE7-9E4F-5AB7662D78B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404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404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8D423-5F51-4D07-A14B-E92A752EE76D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CE37E-2848-487B-BFDC-0336D490EC2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05787-448C-456A-A326-874666EB4E0E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4A368-08FF-44A5-98CC-167A39E9B22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499" y="27310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9460-2560-4AB3-A79F-B615268DEBAF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B367F-F0B7-42B2-ABDC-0BFDA754EE04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39294-7560-406E-A9F3-05CACEB2A9C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202487" y="908050"/>
            <a:ext cx="2290763" cy="50355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30203" y="908050"/>
            <a:ext cx="6719889" cy="50355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0547-38B3-406A-9402-F789FA7C0BC2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30200" y="908050"/>
            <a:ext cx="9163050" cy="50355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DE6C3-D8D3-4335-8A05-AAF3C5A162AD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79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21840-3980-4BBE-8EE9-52C77254D93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D844E-0438-4941-899E-6941AD0DF289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638" y="440695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2FB9E-DA91-45C6-ADF4-6D48856FC394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30200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87925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0123E-F47E-4CE7-9E4F-5AB7662D78B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30200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87925" y="2362200"/>
            <a:ext cx="4505326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12E04-B0DA-48C4-9AA6-96A65DF5E08F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40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40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8D423-5F51-4D07-A14B-E92A752EE76D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CE37E-2848-487B-BFDC-0336D490EC2B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4A368-08FF-44A5-98CC-167A39E9B22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499" y="273100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9460-2560-4AB3-A79F-B615268DEBAF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B367F-F0B7-42B2-ABDC-0BFDA754EE04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39294-7560-406E-A9F3-05CACEB2A9C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202487" y="908050"/>
            <a:ext cx="2290763" cy="50355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30203" y="908050"/>
            <a:ext cx="6719889" cy="50355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0547-38B3-406A-9402-F789FA7C0BC2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30200" y="908050"/>
            <a:ext cx="9163050" cy="50355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DE6C3-D8D3-4335-8A05-AAF3C5A162AD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4F83F-50FC-411C-A1D9-9093871575C9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0099F-6E9D-4AD7-B24B-C0383F1C14DF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5EB4-6389-4FB8-920E-5B555832F0D0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8F935-EEDD-4A1B-96DA-E028FE13C2A8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524E9-06FE-4BFB-BBC3-A66E8E62DF98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2362200"/>
            <a:ext cx="9163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172200"/>
            <a:ext cx="2063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172200"/>
            <a:ext cx="313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3" y="6453188"/>
            <a:ext cx="17319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645767A-C090-41A9-A9B9-DE33E3FF0C3F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301875" y="908050"/>
            <a:ext cx="71088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8"/>
            <a:ext cx="9906000" cy="1439863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it-IT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/>
            <a:endParaRPr lang="it-IT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84C02C6-A4F8-4EB2-8A2F-54BD6AD2A414}" type="slidenum">
              <a:rPr lang="it-IT">
                <a:solidFill>
                  <a:srgbClr val="000000"/>
                </a:solidFill>
                <a:cs typeface="+mn-cs"/>
              </a:rPr>
              <a:pPr/>
              <a:t>‹N›</a:t>
            </a:fld>
            <a:endParaRPr lang="it-IT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647825"/>
            <a:ext cx="9163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172200"/>
            <a:ext cx="2063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172200"/>
            <a:ext cx="313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3" y="6453188"/>
            <a:ext cx="17319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DCB4641-1182-4FED-B333-46FDB42D99A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332038" y="0"/>
            <a:ext cx="71088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52"/>
            <a:ext cx="9906000" cy="601663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647825"/>
            <a:ext cx="9163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172200"/>
            <a:ext cx="2063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172200"/>
            <a:ext cx="313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3" y="6453188"/>
            <a:ext cx="17319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DCB4641-1182-4FED-B333-46FDB42D99A3}" type="slidenum">
              <a:rPr lang="it-IT" altLang="en-US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en-US">
              <a:solidFill>
                <a:srgbClr val="000000"/>
              </a:solidFill>
            </a:endParaRP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332038" y="0"/>
            <a:ext cx="71088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49"/>
            <a:ext cx="9906000" cy="601663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Futura Std Book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Futura Std Book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+mn-lt"/>
              </a:rPr>
              <a:t>Caratteristiche socio-demografiche del Trentino</a:t>
            </a:r>
            <a:endParaRPr lang="it-IT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60397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Territorio interamente </a:t>
            </a:r>
            <a:r>
              <a:rPr lang="it-IT" altLang="en-US" sz="1800" b="1" dirty="0" smtClean="0">
                <a:solidFill>
                  <a:srgbClr val="8C282F"/>
                </a:solidFill>
              </a:rPr>
              <a:t>montano</a:t>
            </a:r>
            <a:r>
              <a:rPr lang="it-IT" altLang="en-US" sz="1800" dirty="0" smtClean="0">
                <a:solidFill>
                  <a:srgbClr val="8C282F"/>
                </a:solidFill>
              </a:rPr>
              <a:t>: 6.207 km</a:t>
            </a:r>
            <a:r>
              <a:rPr lang="it-IT" altLang="en-US" sz="800" dirty="0" smtClean="0">
                <a:solidFill>
                  <a:srgbClr val="8C282F"/>
                </a:solidFill>
              </a:rPr>
              <a:t>2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Popolazione residente: ca. 538.600 abitanti al 1 gennaio 2017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Circa il 40% della popolazione vive in </a:t>
            </a:r>
            <a:r>
              <a:rPr lang="it-IT" altLang="en-US" sz="1800" b="1" dirty="0" smtClean="0">
                <a:solidFill>
                  <a:srgbClr val="8C282F"/>
                </a:solidFill>
              </a:rPr>
              <a:t>5 comuni di fondo valle</a:t>
            </a:r>
            <a:r>
              <a:rPr lang="it-IT" altLang="en-US" sz="1800" dirty="0" smtClean="0">
                <a:solidFill>
                  <a:srgbClr val="8C282F"/>
                </a:solidFill>
              </a:rPr>
              <a:t>, mentre il restante 60% negli altri 174 (il più piccolo con 127 abitanti!).</a:t>
            </a: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Si assiste al progressivo </a:t>
            </a:r>
            <a:r>
              <a:rPr lang="it-IT" altLang="en-US" sz="1800" b="1" dirty="0" smtClean="0">
                <a:solidFill>
                  <a:srgbClr val="8C282F"/>
                </a:solidFill>
              </a:rPr>
              <a:t>spopolamento della montagna, </a:t>
            </a:r>
            <a:r>
              <a:rPr lang="it-IT" altLang="en-US" sz="1800" dirty="0" smtClean="0">
                <a:solidFill>
                  <a:srgbClr val="8C282F"/>
                </a:solidFill>
              </a:rPr>
              <a:t>dove i comuni collocati sopra i 750 metri di altitudine registrano nel 2016 una popolazione del 16.4% (-1.2% in 3 anni). 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16 Comunità di Valle, molto eterogenee per superficie e popolazione servita.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Indice di vecchiaia:  146 (media nazionale 163, nord est 170) *</a:t>
            </a: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Indice di dipendenza anziani:   33 (media nazionale 35, nord est 36.4) **</a:t>
            </a: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Indice di dipendenza strutturale:   56.5 (media nazionale 55.8, nord est 57.8) ***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900" dirty="0" smtClean="0">
                <a:solidFill>
                  <a:srgbClr val="8C282F"/>
                </a:solidFill>
              </a:rPr>
              <a:t>*    Indice vecchiaia = n. anziani/100 giovani</a:t>
            </a: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900" dirty="0" smtClean="0">
                <a:solidFill>
                  <a:srgbClr val="8C282F"/>
                </a:solidFill>
              </a:rPr>
              <a:t>**   Indice dipendenza anziani = n. anziani/100 persone 15-64 anni</a:t>
            </a: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900" dirty="0" smtClean="0">
                <a:solidFill>
                  <a:srgbClr val="8C282F"/>
                </a:solidFill>
              </a:rPr>
              <a:t>***  Indice dipendenza strutturale = rapporto tra popolazione non attiva (0-14 e </a:t>
            </a:r>
            <a:r>
              <a:rPr lang="it-IT" altLang="en-US" sz="900" dirty="0" err="1" smtClean="0">
                <a:solidFill>
                  <a:srgbClr val="8C282F"/>
                </a:solidFill>
              </a:rPr>
              <a:t>over</a:t>
            </a:r>
            <a:r>
              <a:rPr lang="it-IT" altLang="en-US" sz="900" dirty="0" smtClean="0">
                <a:solidFill>
                  <a:srgbClr val="8C282F"/>
                </a:solidFill>
              </a:rPr>
              <a:t> 64) e popolazione attiva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Linee di sviluppo in tema di LTC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78402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Nel corso dell’ultimo decennio è stato dato un forte impulso al sistema del welfare ad impronta socio-sanitaria con una serie di interventi legislativi che hanno consentito di </a:t>
            </a:r>
            <a:r>
              <a:rPr lang="it-IT" sz="1800" dirty="0" err="1" smtClean="0">
                <a:solidFill>
                  <a:srgbClr val="8C282F"/>
                </a:solidFill>
              </a:rPr>
              <a:t>di</a:t>
            </a:r>
            <a:r>
              <a:rPr lang="it-IT" sz="1800" dirty="0" smtClean="0">
                <a:solidFill>
                  <a:srgbClr val="8C282F"/>
                </a:solidFill>
              </a:rPr>
              <a:t> attivare interventi assistenziali mirati.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Qui di seguito si indicano alcune direttrici di intervento: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CONSOLIDATE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</a:t>
            </a:r>
            <a:r>
              <a:rPr lang="it-IT" sz="1800" b="1" dirty="0" smtClean="0">
                <a:solidFill>
                  <a:srgbClr val="8C282F"/>
                </a:solidFill>
              </a:rPr>
              <a:t>Assegno di cura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</a:t>
            </a:r>
            <a:r>
              <a:rPr lang="it-IT" sz="1800" b="1" dirty="0" smtClean="0">
                <a:solidFill>
                  <a:srgbClr val="8C282F"/>
                </a:solidFill>
              </a:rPr>
              <a:t>ADPD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RSA come nodo rete CP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Cure intermedie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Sostegno ai caregiver</a:t>
            </a:r>
          </a:p>
          <a:p>
            <a:pPr lvl="2"/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IN SPERIMENTAZIONE O PROGETTAZIONE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</a:t>
            </a:r>
            <a:r>
              <a:rPr lang="it-IT" sz="1800" b="1" dirty="0" smtClean="0">
                <a:solidFill>
                  <a:srgbClr val="8C282F"/>
                </a:solidFill>
              </a:rPr>
              <a:t>Spazio Argento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</a:t>
            </a:r>
            <a:r>
              <a:rPr lang="it-IT" sz="1800" b="1" dirty="0" smtClean="0">
                <a:solidFill>
                  <a:srgbClr val="8C282F"/>
                </a:solidFill>
              </a:rPr>
              <a:t>Reablement</a:t>
            </a:r>
          </a:p>
          <a:p>
            <a:pPr lvl="2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8C282F"/>
                </a:solidFill>
              </a:rPr>
              <a:t>  </a:t>
            </a:r>
            <a:r>
              <a:rPr lang="it-IT" sz="1800" b="1" dirty="0" smtClean="0">
                <a:solidFill>
                  <a:srgbClr val="8C282F"/>
                </a:solidFill>
              </a:rPr>
              <a:t>Rete cronicità e ACG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Assegno di cura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61782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Istituito con Legge  provinciale 15/2012, ha come scopo quello di favorire la permanenza dell’assistito a domicilio ed è correlato alla misura del bisogno della persona non autosufficiente.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E’ destinato a residenti, con indennità di accompagnamento e basso indice reddituale; il bisogno è accertato tramite UVM secondo quattro categorie di gravità.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Si registrano oltre 3.600 beneficiari.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Grafico 7"/>
          <p:cNvGraphicFramePr/>
          <p:nvPr/>
        </p:nvGraphicFramePr>
        <p:xfrm>
          <a:off x="4625789" y="3236258"/>
          <a:ext cx="5280211" cy="3021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ico 8"/>
          <p:cNvGraphicFramePr/>
          <p:nvPr/>
        </p:nvGraphicFramePr>
        <p:xfrm>
          <a:off x="0" y="3263153"/>
          <a:ext cx="4972870" cy="275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Assistenza domiciliare persone con demenza (ADPD)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78402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Modello avviato nel 2013 e operativo dal 2015, rivolto a pazienti con demenza moderata-severa con disturbi del comportamento in presenza di rete familiare orientata al mantenimento a domicilio della persona.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ADPD si basa su una forma di assistenza domiciliare nelle varie forme (mirata, tregua, urgenza), riabilitazione (cognitiva e motoria), supporto psicologico ed affiancamento dell’assistente familiare; personale OSS, psicologi, fisioterapisti.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Attivazione rapida: (entro 72 h dalla segnalazione da parte dell’UVM alla cooperativa)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Copertura: 7-22 (in notturna al bisogno)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Circa 80 pazienti seguiti in linea (40% dei quali nuovi nell’anno di riferimento)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Stanziamento annuo: ca. 1.100.000 euro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Reablement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8948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Sperimentazione di presa in carico snella in assistenza </a:t>
            </a:r>
            <a:r>
              <a:rPr lang="it-IT" sz="1800" dirty="0" err="1" smtClean="0">
                <a:solidFill>
                  <a:srgbClr val="8C282F"/>
                </a:solidFill>
              </a:rPr>
              <a:t>domicliare</a:t>
            </a:r>
            <a:r>
              <a:rPr lang="it-IT" sz="1800" dirty="0" smtClean="0">
                <a:solidFill>
                  <a:srgbClr val="8C282F"/>
                </a:solidFill>
              </a:rPr>
              <a:t> rivolti a persone con ridotta salute fisica o cognitiva o disabilità, per aiutarle a vivere</a:t>
            </a:r>
            <a:r>
              <a:rPr lang="it-IT" sz="1800" b="1" dirty="0" smtClean="0">
                <a:solidFill>
                  <a:srgbClr val="8C282F"/>
                </a:solidFill>
              </a:rPr>
              <a:t> il più indipendentemente possibile</a:t>
            </a:r>
            <a:r>
              <a:rPr lang="it-IT" sz="1800" dirty="0" smtClean="0">
                <a:solidFill>
                  <a:srgbClr val="8C282F"/>
                </a:solidFill>
              </a:rPr>
              <a:t> attraverso </a:t>
            </a:r>
            <a:r>
              <a:rPr lang="it-IT" sz="1800" b="1" dirty="0" smtClean="0">
                <a:solidFill>
                  <a:srgbClr val="8C282F"/>
                </a:solidFill>
              </a:rPr>
              <a:t>l’apprendimento o </a:t>
            </a:r>
            <a:r>
              <a:rPr lang="it-IT" sz="1800" b="1" dirty="0" err="1" smtClean="0">
                <a:solidFill>
                  <a:srgbClr val="8C282F"/>
                </a:solidFill>
              </a:rPr>
              <a:t>ri-apprendimento</a:t>
            </a:r>
            <a:r>
              <a:rPr lang="it-IT" sz="1800" b="1" dirty="0" smtClean="0">
                <a:solidFill>
                  <a:srgbClr val="8C282F"/>
                </a:solidFill>
              </a:rPr>
              <a:t> delle capacità </a:t>
            </a:r>
            <a:r>
              <a:rPr lang="it-IT" sz="1800" dirty="0" smtClean="0">
                <a:solidFill>
                  <a:srgbClr val="8C282F"/>
                </a:solidFill>
              </a:rPr>
              <a:t>necessarie per la vita quotidiana 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Competenze riabilitative per poter </a:t>
            </a:r>
            <a:r>
              <a:rPr lang="it-IT" sz="1800" b="1" dirty="0" smtClean="0">
                <a:solidFill>
                  <a:srgbClr val="8C282F"/>
                </a:solidFill>
              </a:rPr>
              <a:t>“</a:t>
            </a:r>
            <a:r>
              <a:rPr lang="it-IT" sz="1800" b="1" i="1" dirty="0" smtClean="0">
                <a:solidFill>
                  <a:srgbClr val="8C282F"/>
                </a:solidFill>
              </a:rPr>
              <a:t>fare con</a:t>
            </a:r>
            <a:r>
              <a:rPr lang="it-IT" sz="1800" i="1" dirty="0" smtClean="0">
                <a:solidFill>
                  <a:srgbClr val="8C282F"/>
                </a:solidFill>
              </a:rPr>
              <a:t>”</a:t>
            </a:r>
            <a:r>
              <a:rPr lang="it-IT" sz="1800" dirty="0" smtClean="0">
                <a:solidFill>
                  <a:srgbClr val="8C282F"/>
                </a:solidFill>
              </a:rPr>
              <a:t> anziché “</a:t>
            </a:r>
            <a:r>
              <a:rPr lang="it-IT" sz="1800" i="1" dirty="0" smtClean="0">
                <a:solidFill>
                  <a:srgbClr val="8C282F"/>
                </a:solidFill>
              </a:rPr>
              <a:t>fare per”</a:t>
            </a:r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Il Reablement è un intervento sociosanitario, inter-disciplinare, precoce e con un tempo definito (6-12 settimane) 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Si tratta di un intervento guidato dai </a:t>
            </a:r>
            <a:r>
              <a:rPr lang="it-IT" sz="1800" b="1" dirty="0" smtClean="0">
                <a:solidFill>
                  <a:srgbClr val="8C282F"/>
                </a:solidFill>
              </a:rPr>
              <a:t>terapisti occupazionali</a:t>
            </a:r>
            <a:r>
              <a:rPr lang="it-IT" sz="1800" dirty="0" smtClean="0">
                <a:solidFill>
                  <a:srgbClr val="8C282F"/>
                </a:solidFill>
              </a:rPr>
              <a:t>, fisioterapisti e infermieri che definiscono obiettivi e piano d’intervento che viene poi svolto da operatori socio-sanitari appositamente formati e continuamente supervisionati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Reablement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6732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Benefici e vantaggi: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1. tempestività ed equità nell’erogazione dei servizio assistenziali a domicilio</a:t>
            </a: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2. </a:t>
            </a:r>
            <a:r>
              <a:rPr lang="it-IT" sz="1800" dirty="0" smtClean="0">
                <a:solidFill>
                  <a:srgbClr val="8C282F"/>
                </a:solidFill>
              </a:rPr>
              <a:t>autonomia decisionale delle persone nella presa in carico del proprio percorso</a:t>
            </a: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3. </a:t>
            </a:r>
            <a:r>
              <a:rPr lang="it-IT" sz="1800" dirty="0" smtClean="0">
                <a:solidFill>
                  <a:srgbClr val="8C282F"/>
                </a:solidFill>
              </a:rPr>
              <a:t>riduzione del carico assistenziale di familiari e caregiver</a:t>
            </a: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4. </a:t>
            </a:r>
            <a:r>
              <a:rPr lang="it-IT" sz="1800" dirty="0" smtClean="0">
                <a:solidFill>
                  <a:srgbClr val="8C282F"/>
                </a:solidFill>
              </a:rPr>
              <a:t>ritardare/ridurre/evitare la dipendenza assistenziale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5. </a:t>
            </a:r>
            <a:r>
              <a:rPr lang="it-IT" sz="1800" dirty="0" smtClean="0">
                <a:solidFill>
                  <a:srgbClr val="8C282F"/>
                </a:solidFill>
              </a:rPr>
              <a:t>aumento delle dimissioni “fragili” a domicilio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6. riduzione del rischio di caduta e miglioramento dello stato di salute </a:t>
            </a: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7. </a:t>
            </a:r>
            <a:r>
              <a:rPr lang="it-IT" sz="1800" dirty="0" smtClean="0">
                <a:solidFill>
                  <a:srgbClr val="8C282F"/>
                </a:solidFill>
              </a:rPr>
              <a:t>riduzione degli episodi critici di scompenso e dei conseguenti accessi ospedalieri</a:t>
            </a:r>
          </a:p>
          <a:p>
            <a:endParaRPr lang="it-IT" altLang="en-US" sz="1800" dirty="0" smtClean="0">
              <a:solidFill>
                <a:srgbClr val="8C282F"/>
              </a:solidFill>
            </a:endParaRPr>
          </a:p>
          <a:p>
            <a:endParaRPr lang="it-IT" altLang="en-US" sz="1800" dirty="0" smtClean="0">
              <a:solidFill>
                <a:srgbClr val="8C282F"/>
              </a:solidFill>
            </a:endParaRPr>
          </a:p>
          <a:p>
            <a:r>
              <a:rPr lang="it-IT" altLang="en-US" sz="1800" dirty="0" smtClean="0">
                <a:solidFill>
                  <a:srgbClr val="8C282F"/>
                </a:solidFill>
              </a:rPr>
              <a:t>Partnership tra APSS (Centro riabilitativo Ausilia, Cure domiciliari) e Servizi sociali (Comunità territorio di Trento e Comunità di Valle dell’Alta Valsugana)</a:t>
            </a:r>
          </a:p>
          <a:p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+mn-lt"/>
              </a:rPr>
              <a:t>La legge provinciale di riforma del welfare anziani</a:t>
            </a:r>
            <a:endParaRPr lang="it-IT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5070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Obiettivo della Legge provinciale 16 novembre 2017 n. 14 è il </a:t>
            </a:r>
            <a:r>
              <a:rPr lang="it-IT" sz="1800" b="1" dirty="0" smtClean="0">
                <a:solidFill>
                  <a:srgbClr val="8C282F"/>
                </a:solidFill>
              </a:rPr>
              <a:t>riassetto istituzionale</a:t>
            </a:r>
            <a:r>
              <a:rPr lang="it-IT" sz="1800" dirty="0" smtClean="0">
                <a:solidFill>
                  <a:srgbClr val="8C282F"/>
                </a:solidFill>
              </a:rPr>
              <a:t> del sistema welfare anziani del Trentino per rafforzare l’integrazione tra servizi sociali e sanità assieme alle APSP (RSA)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 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La riforma prevede la costituzione, in ogni Comunità, di un nuovo </a:t>
            </a:r>
            <a:r>
              <a:rPr lang="it-IT" sz="1800" i="1" dirty="0" smtClean="0">
                <a:solidFill>
                  <a:srgbClr val="8C282F"/>
                </a:solidFill>
              </a:rPr>
              <a:t>strumento</a:t>
            </a:r>
            <a:r>
              <a:rPr lang="it-IT" sz="1800" dirty="0" smtClean="0">
                <a:solidFill>
                  <a:srgbClr val="8C282F"/>
                </a:solidFill>
              </a:rPr>
              <a:t> denominato </a:t>
            </a:r>
            <a:r>
              <a:rPr lang="it-IT" sz="1800" b="1" dirty="0" smtClean="0">
                <a:solidFill>
                  <a:srgbClr val="8C282F"/>
                </a:solidFill>
              </a:rPr>
              <a:t>SPAZIO ARGENTO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 </a:t>
            </a:r>
          </a:p>
          <a:p>
            <a:pPr lvl="0"/>
            <a:r>
              <a:rPr lang="it-IT" sz="1800" dirty="0" smtClean="0">
                <a:solidFill>
                  <a:srgbClr val="8C282F"/>
                </a:solidFill>
              </a:rPr>
              <a:t>Diverrà il punto di riferimento unico per le persone anziane e le loro famiglie che andrà a sostituire i PUA e che verrà collocato dal punto di vista organizzativo presso le Comunità di Valle; garantirà una ampia gamma di risposte sociali consentendo di attivare i percorsi socio-sanitari più appropriati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.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 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Alle Comunità vengono così attribuiti compiti e attività in materia socio-sanitaria riferiti agli anziani, con relativo ruolo di programmazione territoriale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La Provincia mantiene il ruolo di programmazione generale</a:t>
            </a:r>
            <a:endParaRPr lang="it-IT" sz="1800" dirty="0">
              <a:solidFill>
                <a:srgbClr val="8C282F"/>
              </a:solidFill>
            </a:endParaRPr>
          </a:p>
        </p:txBody>
      </p:sp>
      <p:pic>
        <p:nvPicPr>
          <p:cNvPr id="5" name="Picture 4" descr="logo ve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Rete cronicità - ACG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56242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r>
              <a:rPr lang="it-IT" sz="1800" dirty="0" smtClean="0">
                <a:solidFill>
                  <a:srgbClr val="8C282F"/>
                </a:solidFill>
              </a:rPr>
              <a:t>La rete cronicità è stata appena istituita con il fine di implementare il piano nazionale cronicità per disegnare il percorso del malato cronico nei vari setting assistenziali.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Il </a:t>
            </a:r>
            <a:r>
              <a:rPr lang="it-IT" sz="1800" dirty="0" err="1" smtClean="0">
                <a:solidFill>
                  <a:srgbClr val="8C282F"/>
                </a:solidFill>
              </a:rPr>
              <a:t>population</a:t>
            </a:r>
            <a:r>
              <a:rPr lang="it-IT" sz="1800" dirty="0" smtClean="0">
                <a:solidFill>
                  <a:srgbClr val="8C282F"/>
                </a:solidFill>
              </a:rPr>
              <a:t> </a:t>
            </a:r>
            <a:r>
              <a:rPr lang="it-IT" sz="1800" dirty="0" err="1" smtClean="0">
                <a:solidFill>
                  <a:srgbClr val="8C282F"/>
                </a:solidFill>
              </a:rPr>
              <a:t>health</a:t>
            </a:r>
            <a:r>
              <a:rPr lang="it-IT" sz="1800" dirty="0" smtClean="0">
                <a:solidFill>
                  <a:srgbClr val="8C282F"/>
                </a:solidFill>
              </a:rPr>
              <a:t> management rappresenta lo sfondo di riferimento su cui costruire la stratificazione del rischio (tramite ACG) e quindi valutare costi e risultati della presa in carico basata su iniziative proattive (es. pacchetti standardizzati di specialistica).</a:t>
            </a:r>
          </a:p>
          <a:p>
            <a:r>
              <a:rPr lang="it-IT" sz="1800" dirty="0" smtClean="0">
                <a:solidFill>
                  <a:srgbClr val="8C282F"/>
                </a:solidFill>
              </a:rPr>
              <a:t>Essenziale il coinvolgimento della medicina generale 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4613" y="3352798"/>
            <a:ext cx="4550368" cy="25609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+mn-lt"/>
              </a:rPr>
              <a:t>Conclusioni</a:t>
            </a:r>
            <a:endParaRPr lang="it-IT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57847" y="857993"/>
            <a:ext cx="9419771" cy="61167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Contemperare la sostenibilità con l’esigenza di assicurare </a:t>
            </a:r>
            <a:r>
              <a:rPr lang="it-IT" sz="1800" b="1" dirty="0" smtClean="0">
                <a:solidFill>
                  <a:srgbClr val="8C282F"/>
                </a:solidFill>
              </a:rPr>
              <a:t>servizi vicini alle persone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Quando la domiciliazione non è più perseguibile, </a:t>
            </a:r>
            <a:r>
              <a:rPr lang="it-IT" sz="1800" b="1" dirty="0" smtClean="0">
                <a:solidFill>
                  <a:srgbClr val="8C282F"/>
                </a:solidFill>
              </a:rPr>
              <a:t>non puntare esclusivamente sulla residenzialità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Forme di semiresidenzialità possono risultare utili, ma deve </a:t>
            </a:r>
            <a:r>
              <a:rPr lang="it-IT" sz="1800" b="1" dirty="0" smtClean="0">
                <a:solidFill>
                  <a:srgbClr val="8C282F"/>
                </a:solidFill>
              </a:rPr>
              <a:t>cambiare l’impostazione dei centri diurni per anziani</a:t>
            </a:r>
            <a:r>
              <a:rPr lang="it-IT" sz="1800" dirty="0" smtClean="0">
                <a:solidFill>
                  <a:srgbClr val="8C282F"/>
                </a:solidFill>
              </a:rPr>
              <a:t> con orientamento sul versante socio-sanitario (tema delle qualifiche del personale)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Percorsi protettivi di </a:t>
            </a:r>
            <a:r>
              <a:rPr lang="it-IT" sz="1800" b="1" dirty="0" smtClean="0">
                <a:solidFill>
                  <a:srgbClr val="8C282F"/>
                </a:solidFill>
              </a:rPr>
              <a:t>residenzialità leggera/cohousing </a:t>
            </a:r>
            <a:r>
              <a:rPr lang="it-IT" sz="1800" dirty="0" smtClean="0">
                <a:solidFill>
                  <a:srgbClr val="8C282F"/>
                </a:solidFill>
              </a:rPr>
              <a:t>possono assicurare una qualità della vita accettabile anche in fasi complesse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b="1" dirty="0" smtClean="0">
                <a:solidFill>
                  <a:srgbClr val="8C282F"/>
                </a:solidFill>
              </a:rPr>
              <a:t>Investire sui soggetti presenti sul territorio </a:t>
            </a:r>
            <a:r>
              <a:rPr lang="it-IT" sz="1800" dirty="0" smtClean="0">
                <a:solidFill>
                  <a:srgbClr val="8C282F"/>
                </a:solidFill>
              </a:rPr>
              <a:t>(APSP?) può risultare vantaggioso perché posseggono il know-how, purché si aprano verso il territorio</a:t>
            </a: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Il sostegno dell’area sociosanitaria per </a:t>
            </a:r>
            <a:r>
              <a:rPr lang="it-IT" sz="1800" smtClean="0">
                <a:solidFill>
                  <a:srgbClr val="8C282F"/>
                </a:solidFill>
              </a:rPr>
              <a:t>la LTC </a:t>
            </a:r>
            <a:r>
              <a:rPr lang="it-IT" sz="1800" smtClean="0">
                <a:solidFill>
                  <a:srgbClr val="8C282F"/>
                </a:solidFill>
              </a:rPr>
              <a:t>rappresenta </a:t>
            </a:r>
            <a:r>
              <a:rPr lang="it-IT" sz="1800" dirty="0" smtClean="0">
                <a:solidFill>
                  <a:srgbClr val="8C282F"/>
                </a:solidFill>
              </a:rPr>
              <a:t>una sfida che deve </a:t>
            </a:r>
            <a:r>
              <a:rPr lang="it-IT" sz="1800" smtClean="0">
                <a:solidFill>
                  <a:srgbClr val="8C282F"/>
                </a:solidFill>
              </a:rPr>
              <a:t>essere </a:t>
            </a:r>
            <a:r>
              <a:rPr lang="it-IT" sz="1800" smtClean="0">
                <a:solidFill>
                  <a:srgbClr val="8C282F"/>
                </a:solidFill>
              </a:rPr>
              <a:t>accettata, </a:t>
            </a:r>
            <a:r>
              <a:rPr lang="it-IT" sz="1800" dirty="0" smtClean="0">
                <a:solidFill>
                  <a:srgbClr val="8C282F"/>
                </a:solidFill>
              </a:rPr>
              <a:t>a patto che si intenda operare </a:t>
            </a:r>
            <a:r>
              <a:rPr lang="it-IT" sz="1800" b="1" dirty="0" smtClean="0">
                <a:solidFill>
                  <a:srgbClr val="8C282F"/>
                </a:solidFill>
              </a:rPr>
              <a:t>investimenti strutturali </a:t>
            </a:r>
            <a:r>
              <a:rPr lang="it-IT" sz="1800" b="1" dirty="0" smtClean="0">
                <a:solidFill>
                  <a:srgbClr val="8C282F"/>
                </a:solidFill>
              </a:rPr>
              <a:t>complementari </a:t>
            </a:r>
            <a:r>
              <a:rPr lang="it-IT" sz="1800" dirty="0" smtClean="0">
                <a:solidFill>
                  <a:srgbClr val="8C282F"/>
                </a:solidFill>
              </a:rPr>
              <a:t>che coinvolgano </a:t>
            </a:r>
            <a:r>
              <a:rPr lang="it-IT" sz="1800" dirty="0" smtClean="0">
                <a:solidFill>
                  <a:srgbClr val="8C282F"/>
                </a:solidFill>
              </a:rPr>
              <a:t>la popolazione quando è in </a:t>
            </a:r>
            <a:r>
              <a:rPr lang="it-IT" sz="1800" dirty="0" smtClean="0">
                <a:solidFill>
                  <a:srgbClr val="8C282F"/>
                </a:solidFill>
              </a:rPr>
              <a:t>attività </a:t>
            </a:r>
            <a:r>
              <a:rPr lang="it-IT" sz="1400" dirty="0" smtClean="0">
                <a:solidFill>
                  <a:srgbClr val="8C282F"/>
                </a:solidFill>
              </a:rPr>
              <a:t>(Fondi sanitari integrativi? Fiscalità anche per il socio-sanitario?)</a:t>
            </a:r>
            <a:endParaRPr lang="it-IT" sz="1400" dirty="0" smtClean="0">
              <a:solidFill>
                <a:srgbClr val="8C282F"/>
              </a:solidFill>
            </a:endParaRPr>
          </a:p>
          <a:p>
            <a:endParaRPr lang="it-IT" sz="1800" dirty="0" smtClean="0">
              <a:solidFill>
                <a:srgbClr val="8C282F"/>
              </a:solidFill>
            </a:endParaRPr>
          </a:p>
          <a:p>
            <a:r>
              <a:rPr lang="it-IT" sz="1800" dirty="0" smtClean="0">
                <a:solidFill>
                  <a:srgbClr val="8C282F"/>
                </a:solidFill>
              </a:rPr>
              <a:t> </a:t>
            </a:r>
            <a:endParaRPr lang="it-IT" sz="1800" dirty="0">
              <a:solidFill>
                <a:srgbClr val="8C282F"/>
              </a:solidFill>
            </a:endParaRPr>
          </a:p>
        </p:txBody>
      </p:sp>
      <p:pic>
        <p:nvPicPr>
          <p:cNvPr id="5" name="Picture 4" descr="logo ve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upload.wikimedia.org/wikipedia/commons/7/7a/Comunit%C3%A0_di_valle_T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30575" y="764704"/>
            <a:ext cx="8268919" cy="6093296"/>
          </a:xfrm>
          <a:prstGeom prst="rect">
            <a:avLst/>
          </a:prstGeom>
          <a:noFill/>
        </p:spPr>
      </p:pic>
      <p:sp>
        <p:nvSpPr>
          <p:cNvPr id="5" name="Rettangolo arrotondato 4"/>
          <p:cNvSpPr/>
          <p:nvPr/>
        </p:nvSpPr>
        <p:spPr>
          <a:xfrm>
            <a:off x="3704432" y="3933826"/>
            <a:ext cx="546894" cy="5746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>
                <a:solidFill>
                  <a:schemeClr val="tx2"/>
                </a:solidFill>
              </a:rPr>
              <a:t>Valle dei Laghi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3627041" y="2997200"/>
            <a:ext cx="701675" cy="431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 err="1">
                <a:solidFill>
                  <a:schemeClr val="tx2"/>
                </a:solidFill>
              </a:rPr>
              <a:t>Paganella</a:t>
            </a:r>
            <a:endParaRPr lang="it-IT" sz="800" b="1" dirty="0">
              <a:solidFill>
                <a:schemeClr val="tx2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4328717" y="2924176"/>
            <a:ext cx="780785" cy="2889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 err="1">
                <a:solidFill>
                  <a:schemeClr val="tx2"/>
                </a:solidFill>
              </a:rPr>
              <a:t>Rotaliana-Königsberg</a:t>
            </a:r>
            <a:endParaRPr lang="it-IT" sz="800" b="1" dirty="0">
              <a:solidFill>
                <a:schemeClr val="tx2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109502" y="2924175"/>
            <a:ext cx="624284" cy="4333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>
                <a:solidFill>
                  <a:schemeClr val="tx2"/>
                </a:solidFill>
              </a:rPr>
              <a:t>Valle di </a:t>
            </a:r>
            <a:r>
              <a:rPr lang="it-IT" sz="800" b="1" dirty="0" err="1">
                <a:solidFill>
                  <a:schemeClr val="tx2"/>
                </a:solidFill>
              </a:rPr>
              <a:t>Cembra</a:t>
            </a:r>
            <a:endParaRPr lang="it-IT" sz="800" b="1" dirty="0">
              <a:solidFill>
                <a:schemeClr val="tx2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875610" y="4941889"/>
            <a:ext cx="701675" cy="3587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800" b="1" dirty="0">
                <a:solidFill>
                  <a:schemeClr val="tx2"/>
                </a:solidFill>
              </a:rPr>
              <a:t>Altipiani Cimbri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5818093" y="5190565"/>
            <a:ext cx="3030071" cy="11849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100" b="1" dirty="0">
                <a:latin typeface="+mj-lt"/>
                <a:ea typeface="Arial" charset="0"/>
              </a:rPr>
              <a:t>Territorio</a:t>
            </a:r>
          </a:p>
          <a:p>
            <a:pPr marL="174625" indent="-174625">
              <a:buClr>
                <a:srgbClr val="005197"/>
              </a:buClr>
              <a:buSzPct val="75000"/>
              <a:defRPr/>
            </a:pPr>
            <a:r>
              <a:rPr lang="it-IT" altLang="it-IT" sz="1100" b="1" dirty="0">
                <a:latin typeface="+mj-lt"/>
                <a:ea typeface="Arial Unicode MS" pitchFamily="34" charset="-128"/>
                <a:cs typeface="Arial Unicode MS" pitchFamily="34" charset="-128"/>
              </a:rPr>
              <a:t>Area: </a:t>
            </a:r>
            <a:r>
              <a:rPr lang="it-IT" altLang="it-IT" sz="1100" dirty="0">
                <a:latin typeface="+mj-lt"/>
                <a:ea typeface="Arial Unicode MS" pitchFamily="34" charset="-128"/>
                <a:cs typeface="Arial Unicode MS" pitchFamily="34" charset="-128"/>
              </a:rPr>
              <a:t>6.233 kmq (2,06% del territorio Italiano)</a:t>
            </a:r>
          </a:p>
          <a:p>
            <a:pPr marL="174625" indent="-174625">
              <a:buClr>
                <a:srgbClr val="005197"/>
              </a:buClr>
              <a:buSzPct val="75000"/>
              <a:defRPr/>
            </a:pPr>
            <a:endParaRPr lang="it-IT" altLang="it-IT" sz="1500" dirty="0"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538163" lvl="1" indent="-174625">
              <a:buSzPct val="80000"/>
              <a:buFont typeface="Arial" pitchFamily="34" charset="0"/>
              <a:buChar char="•"/>
              <a:defRPr/>
            </a:pPr>
            <a:r>
              <a:rPr lang="it-IT" altLang="it-IT" sz="1000" dirty="0">
                <a:latin typeface="+mj-lt"/>
                <a:ea typeface="Arial Unicode MS" pitchFamily="34" charset="-128"/>
                <a:cs typeface="Arial Unicode MS" pitchFamily="34" charset="-128"/>
              </a:rPr>
              <a:t>20% sopra 2.000 metri</a:t>
            </a:r>
          </a:p>
          <a:p>
            <a:pPr marL="538163" lvl="1" indent="-174625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it-IT" altLang="it-IT" sz="1000" dirty="0">
                <a:latin typeface="+mj-lt"/>
                <a:ea typeface="Arial Unicode MS" pitchFamily="34" charset="-128"/>
                <a:cs typeface="Arial Unicode MS" pitchFamily="34" charset="-128"/>
              </a:rPr>
              <a:t>10% sotto 500 metri</a:t>
            </a:r>
          </a:p>
          <a:p>
            <a:pPr marL="538163" lvl="1" indent="-174625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it-IT" altLang="it-IT" sz="1000" dirty="0">
                <a:latin typeface="+mj-lt"/>
                <a:ea typeface="Arial Unicode MS" pitchFamily="34" charset="-128"/>
                <a:cs typeface="Arial Unicode MS" pitchFamily="34" charset="-128"/>
              </a:rPr>
              <a:t>65% foreste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0" y="4342653"/>
            <a:ext cx="2457583" cy="1816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lIns="72000">
            <a:spAutoFit/>
          </a:bodyPr>
          <a:lstStyle/>
          <a:p>
            <a:pPr>
              <a:defRPr/>
            </a:pPr>
            <a:r>
              <a:rPr lang="it-IT" altLang="it-IT" sz="1400" b="1" dirty="0">
                <a:latin typeface="Arial" pitchFamily="34" charset="0"/>
              </a:rPr>
              <a:t>Popolazione</a:t>
            </a:r>
          </a:p>
          <a:p>
            <a:pPr>
              <a:defRPr/>
            </a:pPr>
            <a:endParaRPr lang="it-IT" altLang="it-IT" sz="1400" b="1" dirty="0">
              <a:latin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it-IT" altLang="it-IT" sz="1400" b="1" dirty="0">
                <a:latin typeface="Arial" pitchFamily="34" charset="0"/>
              </a:rPr>
              <a:t> abitanti: </a:t>
            </a:r>
            <a:r>
              <a:rPr lang="it-IT" altLang="it-IT" sz="1400" dirty="0">
                <a:latin typeface="Arial" pitchFamily="34" charset="0"/>
              </a:rPr>
              <a:t>538.223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t-IT" altLang="it-IT" sz="1400" dirty="0">
                <a:latin typeface="Arial" pitchFamily="34" charset="0"/>
              </a:rPr>
              <a:t> </a:t>
            </a:r>
            <a:r>
              <a:rPr lang="it-IT" altLang="it-IT" sz="1400" b="1" dirty="0">
                <a:latin typeface="Arial" pitchFamily="34" charset="0"/>
              </a:rPr>
              <a:t>ultra 65enni</a:t>
            </a:r>
            <a:r>
              <a:rPr lang="it-IT" altLang="it-IT" sz="1400" dirty="0">
                <a:latin typeface="Arial" pitchFamily="34" charset="0"/>
              </a:rPr>
              <a:t>: </a:t>
            </a:r>
            <a:r>
              <a:rPr lang="it-IT" altLang="it-IT" sz="1400" dirty="0" smtClean="0">
                <a:latin typeface="Arial" pitchFamily="34" charset="0"/>
              </a:rPr>
              <a:t>21%</a:t>
            </a:r>
            <a:endParaRPr lang="it-IT" altLang="it-IT" sz="1400" dirty="0">
              <a:latin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it-IT" altLang="it-IT" sz="1400" dirty="0">
                <a:latin typeface="Arial" pitchFamily="34" charset="0"/>
              </a:rPr>
              <a:t> </a:t>
            </a:r>
            <a:r>
              <a:rPr lang="it-IT" altLang="it-IT" sz="1400" b="1" dirty="0">
                <a:latin typeface="Arial" pitchFamily="34" charset="0"/>
              </a:rPr>
              <a:t>stranieri:</a:t>
            </a:r>
            <a:r>
              <a:rPr lang="it-IT" altLang="it-IT" sz="1400" dirty="0">
                <a:latin typeface="Arial" pitchFamily="34" charset="0"/>
              </a:rPr>
              <a:t> 8,6%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t-IT" altLang="it-IT" sz="1400" b="1" dirty="0">
                <a:latin typeface="Arial" pitchFamily="34" charset="0"/>
              </a:rPr>
              <a:t> tasso di natalità: </a:t>
            </a:r>
            <a:r>
              <a:rPr lang="it-IT" altLang="it-IT" sz="1400" dirty="0">
                <a:latin typeface="Arial" pitchFamily="34" charset="0"/>
              </a:rPr>
              <a:t>9%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t-IT" altLang="it-IT" sz="1400" dirty="0">
                <a:latin typeface="Arial" pitchFamily="34" charset="0"/>
              </a:rPr>
              <a:t> </a:t>
            </a:r>
            <a:r>
              <a:rPr lang="it-IT" altLang="it-IT" sz="1400" b="1" dirty="0">
                <a:latin typeface="Arial" pitchFamily="34" charset="0"/>
              </a:rPr>
              <a:t>tasso di mortalità: </a:t>
            </a:r>
            <a:r>
              <a:rPr lang="it-IT" altLang="it-IT" sz="1400" dirty="0">
                <a:latin typeface="Arial" pitchFamily="34" charset="0"/>
              </a:rPr>
              <a:t>9,4%</a:t>
            </a:r>
          </a:p>
          <a:p>
            <a:pPr>
              <a:buFont typeface="Wingdings" pitchFamily="2" charset="2"/>
              <a:buChar char="Ø"/>
              <a:defRPr/>
            </a:pPr>
            <a:endParaRPr lang="it-IT" altLang="it-IT" sz="1400" dirty="0">
              <a:latin typeface="Arial" pitchFamily="34" charset="0"/>
            </a:endParaRPr>
          </a:p>
        </p:txBody>
      </p:sp>
      <p:pic>
        <p:nvPicPr>
          <p:cNvPr id="7179" name="Picture 9" descr="pat copi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87380" y="188913"/>
            <a:ext cx="59504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0" y="765175"/>
            <a:ext cx="2651919" cy="11509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1400" b="1" dirty="0">
                <a:latin typeface="Arial" pitchFamily="34" charset="0"/>
              </a:rPr>
              <a:t>Presenze turistiche:</a:t>
            </a:r>
            <a:r>
              <a:rPr lang="it-IT" altLang="it-IT" sz="1400" dirty="0">
                <a:latin typeface="Arial" pitchFamily="34" charset="0"/>
              </a:rPr>
              <a:t> </a:t>
            </a:r>
            <a:r>
              <a:rPr lang="it-IT" sz="1400" dirty="0">
                <a:latin typeface="Arial" pitchFamily="34" charset="0"/>
              </a:rPr>
              <a:t>5.454.152</a:t>
            </a:r>
          </a:p>
          <a:p>
            <a:pPr>
              <a:defRPr/>
            </a:pPr>
            <a:r>
              <a:rPr lang="it-IT" sz="1400" b="1" dirty="0">
                <a:latin typeface="Arial" pitchFamily="34" charset="0"/>
              </a:rPr>
              <a:t> </a:t>
            </a:r>
          </a:p>
          <a:p>
            <a:pPr>
              <a:defRPr/>
            </a:pPr>
            <a:r>
              <a:rPr lang="it-IT" altLang="it-IT" sz="1400" dirty="0">
                <a:latin typeface="Arial" pitchFamily="34" charset="0"/>
              </a:rPr>
              <a:t>           - </a:t>
            </a:r>
            <a:r>
              <a:rPr lang="it-IT" altLang="it-IT" sz="1200" b="1" dirty="0">
                <a:latin typeface="Arial" pitchFamily="34" charset="0"/>
              </a:rPr>
              <a:t>Italiani: </a:t>
            </a:r>
            <a:r>
              <a:rPr lang="it-IT" altLang="it-IT" sz="1200" dirty="0">
                <a:latin typeface="Arial" pitchFamily="34" charset="0"/>
              </a:rPr>
              <a:t>3.853.082</a:t>
            </a:r>
            <a:endParaRPr lang="it-IT" altLang="it-IT" sz="1200" b="1" dirty="0">
              <a:latin typeface="Arial" pitchFamily="34" charset="0"/>
            </a:endParaRPr>
          </a:p>
          <a:p>
            <a:pPr>
              <a:defRPr/>
            </a:pPr>
            <a:r>
              <a:rPr lang="it-IT" altLang="it-IT" sz="1200" dirty="0">
                <a:latin typeface="Arial" pitchFamily="34" charset="0"/>
              </a:rPr>
              <a:t>             - </a:t>
            </a:r>
            <a:r>
              <a:rPr lang="it-IT" altLang="it-IT" sz="1200" b="1" dirty="0">
                <a:latin typeface="Arial" pitchFamily="34" charset="0"/>
              </a:rPr>
              <a:t>Stranieri</a:t>
            </a:r>
            <a:r>
              <a:rPr lang="it-IT" altLang="it-IT" sz="1200" dirty="0">
                <a:latin typeface="Arial" pitchFamily="34" charset="0"/>
              </a:rPr>
              <a:t>: 1.601.070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343394" y="1196976"/>
            <a:ext cx="1950244" cy="6762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1200" b="1" dirty="0">
                <a:latin typeface="Arial" pitchFamily="34" charset="0"/>
              </a:rPr>
              <a:t>Comuni: </a:t>
            </a:r>
            <a:r>
              <a:rPr lang="it-IT" altLang="it-IT" sz="1200" dirty="0">
                <a:latin typeface="Arial" pitchFamily="34" charset="0"/>
              </a:rPr>
              <a:t>177</a:t>
            </a:r>
          </a:p>
          <a:p>
            <a:pPr>
              <a:defRPr/>
            </a:pPr>
            <a:r>
              <a:rPr lang="it-IT" altLang="it-IT" sz="1200" b="1" dirty="0">
                <a:latin typeface="Arial" pitchFamily="34" charset="0"/>
              </a:rPr>
              <a:t>Comunità di Valle: </a:t>
            </a:r>
            <a:r>
              <a:rPr lang="it-IT" altLang="it-IT" sz="1200" dirty="0">
                <a:latin typeface="Arial" pitchFamily="34" charset="0"/>
              </a:rPr>
              <a:t>16</a:t>
            </a:r>
          </a:p>
          <a:p>
            <a:pPr>
              <a:defRPr/>
            </a:pPr>
            <a:endParaRPr lang="it-IT" altLang="it-IT" sz="1400" b="1" dirty="0">
              <a:latin typeface="Arial" pitchFamily="34" charset="0"/>
            </a:endParaRPr>
          </a:p>
        </p:txBody>
      </p:sp>
      <p:sp>
        <p:nvSpPr>
          <p:cNvPr id="14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+mn-lt"/>
              </a:rPr>
              <a:t>Caratteristiche socio-demografiche del Trentino</a:t>
            </a:r>
            <a:endParaRPr lang="it-IT" b="1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4724399" y="3818965"/>
            <a:ext cx="134472" cy="13447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logo ve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Caratteristiche socio-demografiche del Trentino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59012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Anziani : 21.1%,  giovani 14.8 % 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Famiglie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unipersonali</a:t>
            </a:r>
            <a:r>
              <a:rPr lang="it-IT" altLang="en-US" sz="1800" dirty="0" smtClean="0">
                <a:solidFill>
                  <a:srgbClr val="8C282F"/>
                </a:solidFill>
              </a:rPr>
              <a:t>: ca. 32%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Nel giro di 4 anni (dal 2013 al 2017) in Trentino: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Età media è cresciuta di 1 anno</a:t>
            </a: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I bambini di età 0-4 si sono ridotti del 7.7%</a:t>
            </a: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La popolazione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over</a:t>
            </a:r>
            <a:r>
              <a:rPr lang="it-IT" altLang="en-US" sz="1800" dirty="0" smtClean="0">
                <a:solidFill>
                  <a:srgbClr val="8C282F"/>
                </a:solidFill>
              </a:rPr>
              <a:t> 75 è aumentata del 10.7%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algn="ctr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In definitiva, il Trentino parte da una situazione demografica favorevole, </a:t>
            </a:r>
          </a:p>
          <a:p>
            <a:pPr marL="0" indent="0" algn="ctr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ma </a:t>
            </a:r>
            <a:r>
              <a:rPr lang="it-IT" altLang="en-US" sz="1800" b="1" dirty="0" smtClean="0">
                <a:solidFill>
                  <a:srgbClr val="8C282F"/>
                </a:solidFill>
              </a:rPr>
              <a:t>invecchia e lo fa più velocemente rispetto ad altre regioni</a:t>
            </a:r>
            <a:r>
              <a:rPr lang="it-IT" altLang="en-US" sz="1800" dirty="0" smtClean="0">
                <a:solidFill>
                  <a:srgbClr val="8C282F"/>
                </a:solidFill>
              </a:rPr>
              <a:t>.</a:t>
            </a:r>
          </a:p>
          <a:p>
            <a:pPr marL="0" indent="0" algn="ctr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algn="ctr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Analogo andamento si registra sulla riduzione del tasso di natalità.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Caratteristiche socio-demografiche: composizione famiglie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4475" y="988079"/>
            <a:ext cx="65722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 bwMode="auto">
          <a:xfrm>
            <a:off x="7395883" y="2375647"/>
            <a:ext cx="762000" cy="573742"/>
          </a:xfrm>
          <a:prstGeom prst="rect">
            <a:avLst/>
          </a:prstGeom>
          <a:noFill/>
          <a:ln w="28575" cap="flat" cmpd="sng" algn="ctr">
            <a:solidFill>
              <a:srgbClr val="8C28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686799" y="2483223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8C282F"/>
                </a:solidFill>
              </a:rPr>
              <a:t>aumento</a:t>
            </a:r>
            <a:endParaRPr lang="it-IT" sz="1200" b="1" dirty="0">
              <a:solidFill>
                <a:srgbClr val="8C282F"/>
              </a:solidFill>
            </a:endParaRPr>
          </a:p>
        </p:txBody>
      </p:sp>
      <p:sp>
        <p:nvSpPr>
          <p:cNvPr id="11" name="Freccia a destra 10"/>
          <p:cNvSpPr/>
          <p:nvPr/>
        </p:nvSpPr>
        <p:spPr bwMode="auto">
          <a:xfrm rot="10800000">
            <a:off x="8175811" y="2581835"/>
            <a:ext cx="475129" cy="99148"/>
          </a:xfrm>
          <a:prstGeom prst="rightArrow">
            <a:avLst/>
          </a:prstGeom>
          <a:solidFill>
            <a:srgbClr val="8C282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Assetto dell’offerta sociosanitaria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6732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L’APSS (azienda provinciale per i servizi sanitari) gestisce l’offerta sanitaria e socio-sanitaria assicurando i LEA e le prestazioni aggiuntive e si ispira agli obiettivi del Piano provinciale per la salute 2015-2025: 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 Più anni in buona salute</a:t>
            </a: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 Contesti di vita e lavoro favorevole alla salute</a:t>
            </a:r>
          </a:p>
          <a:p>
            <a:pPr lvl="2">
              <a:buFont typeface="Wingdings" pitchFamily="2" charset="2"/>
              <a:buChar char="§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 Sistema socio-sanitario con la persona al centro</a:t>
            </a:r>
          </a:p>
          <a:p>
            <a:pPr>
              <a:buFont typeface="Wingdings" pitchFamily="2" charset="2"/>
              <a:buChar char="§"/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riducendo le diseguaglianze sociali e migliorando la comunicazione c tra cittadini e istituzioni</a:t>
            </a:r>
          </a:p>
          <a:p>
            <a:pPr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Il finanziamento ammonta </a:t>
            </a:r>
            <a:r>
              <a:rPr lang="it-IT" altLang="en-US" sz="1600" dirty="0" smtClean="0">
                <a:solidFill>
                  <a:srgbClr val="8C282F"/>
                </a:solidFill>
              </a:rPr>
              <a:t>(a. 2017) </a:t>
            </a:r>
            <a:r>
              <a:rPr lang="it-IT" altLang="en-US" sz="1800" dirty="0" smtClean="0">
                <a:solidFill>
                  <a:srgbClr val="8C282F"/>
                </a:solidFill>
              </a:rPr>
              <a:t>a circa 2.150 euro/pro capite, superiore alla media nazionale </a:t>
            </a:r>
            <a:r>
              <a:rPr lang="it-IT" altLang="en-US" sz="1600" dirty="0" smtClean="0">
                <a:solidFill>
                  <a:srgbClr val="8C282F"/>
                </a:solidFill>
              </a:rPr>
              <a:t>(1.860 ITA) </a:t>
            </a:r>
            <a:r>
              <a:rPr lang="it-IT" altLang="en-US" sz="1800" dirty="0" smtClean="0">
                <a:solidFill>
                  <a:srgbClr val="8C282F"/>
                </a:solidFill>
              </a:rPr>
              <a:t>e a quella delle aree limitrofe </a:t>
            </a:r>
            <a:r>
              <a:rPr lang="it-IT" altLang="en-US" sz="1600" dirty="0" smtClean="0">
                <a:solidFill>
                  <a:srgbClr val="8C282F"/>
                </a:solidFill>
              </a:rPr>
              <a:t>(1.940 Nord Est).</a:t>
            </a:r>
          </a:p>
          <a:p>
            <a:pPr>
              <a:tabLst>
                <a:tab pos="1798638" algn="l"/>
              </a:tabLst>
            </a:pPr>
            <a:r>
              <a:rPr lang="it-IT" altLang="en-US" sz="1800" b="1" dirty="0" smtClean="0">
                <a:solidFill>
                  <a:srgbClr val="8C282F"/>
                </a:solidFill>
              </a:rPr>
              <a:t>Include tuttavia il finanziamento per le convenzioni con le RSA e il Fondo per l’assistenza integrata (FAI) </a:t>
            </a:r>
            <a:r>
              <a:rPr lang="it-IT" altLang="en-US" sz="1800" dirty="0" smtClean="0">
                <a:solidFill>
                  <a:srgbClr val="8C282F"/>
                </a:solidFill>
              </a:rPr>
              <a:t>il cui valore è prossimo a 315 euro/ pro capite, istituito con la legge provinciale di riforma del SSP nel 2010, che enfatizza  all’art. 21 il valore dell’integrazione socio-sanitaria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Assetto dell’offerta sociosanitaria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5070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Il finanziamento 2019 per le convenzioni con le RSA  ammonta a circa 140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mil</a:t>
            </a:r>
            <a:r>
              <a:rPr lang="it-IT" altLang="en-US" sz="1800" dirty="0" smtClean="0">
                <a:solidFill>
                  <a:srgbClr val="8C282F"/>
                </a:solidFill>
              </a:rPr>
              <a:t>. euro/anno)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Il FAI ammonta a circa 41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mil</a:t>
            </a:r>
            <a:r>
              <a:rPr lang="it-IT" altLang="en-US" sz="1800" dirty="0" smtClean="0">
                <a:solidFill>
                  <a:srgbClr val="8C282F"/>
                </a:solidFill>
              </a:rPr>
              <a:t>. Euro/anno  e comprende, ad esempio, i finanziamenti per: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l’assistenza ai centri diurni anziani e centri Alzheimer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i centri disabili 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l’assistenza psichiatrica residenziale e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semires</a:t>
            </a:r>
            <a:r>
              <a:rPr lang="it-IT" altLang="en-US" sz="1800" dirty="0" smtClean="0">
                <a:solidFill>
                  <a:srgbClr val="8C282F"/>
                </a:solidFill>
              </a:rPr>
              <a:t>.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le comunità per tossicodipendenti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l’assistenza socio-sanitaria SAD in ADI, ADI-CP e ADPD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l’assistenza in hospice</a:t>
            </a:r>
          </a:p>
          <a:p>
            <a:pPr marL="0" indent="0" eaLnBrk="1" hangingPunct="1">
              <a:buFontTx/>
              <a:buChar char="-"/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  attività socio sanitarie assimilabili alle consultoriali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arentesi graffa chiusa 7"/>
          <p:cNvSpPr/>
          <p:nvPr/>
        </p:nvSpPr>
        <p:spPr bwMode="auto">
          <a:xfrm>
            <a:off x="6454588" y="2725270"/>
            <a:ext cx="164413" cy="1425389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831106" y="3307977"/>
            <a:ext cx="2691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altLang="en-US" sz="1600" dirty="0" smtClean="0">
                <a:solidFill>
                  <a:srgbClr val="8C282F"/>
                </a:solidFill>
              </a:rPr>
              <a:t>Integrazione socio-sanitaria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Assetto dell’offerta sociosanitaria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75776" y="1100040"/>
            <a:ext cx="9419771" cy="63937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3467" tIns="41734" rIns="83467" bIns="41734">
            <a:spAutoFit/>
          </a:bodyPr>
          <a:lstStyle/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In provincia di Trento vi sono stati nel corso degli anni investimenti che hanno riguardato da un lato la deospedalizzazione (riabilitazione, lungodegenza e, da ultimo, cure intermedie) e dall’altro il fronte della residenzialità e della domiciliarità, quest’ultima supportata anche dall’introduzione dell’Assegno di Cura.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L’offerta in posti letto nelle RSA è di 9,2 % </a:t>
            </a:r>
            <a:r>
              <a:rPr lang="it-IT" altLang="en-US" sz="1800" dirty="0" err="1" smtClean="0">
                <a:solidFill>
                  <a:srgbClr val="8C282F"/>
                </a:solidFill>
              </a:rPr>
              <a:t>over</a:t>
            </a:r>
            <a:r>
              <a:rPr lang="it-IT" altLang="en-US" sz="1800" dirty="0" smtClean="0">
                <a:solidFill>
                  <a:srgbClr val="8C282F"/>
                </a:solidFill>
              </a:rPr>
              <a:t> 75 (</a:t>
            </a:r>
            <a:r>
              <a:rPr lang="it-IT" altLang="en-US" sz="1400" dirty="0" smtClean="0">
                <a:solidFill>
                  <a:srgbClr val="8C282F"/>
                </a:solidFill>
              </a:rPr>
              <a:t>molto più elevato rispetto alla media nazionale e di un terzo superiore alle media nord est, ma inferiore a quello di altri stati europei  quali Francia Spagna Svezia Norvegia</a:t>
            </a:r>
            <a:r>
              <a:rPr lang="it-IT" altLang="en-US" sz="1800" dirty="0" smtClean="0">
                <a:solidFill>
                  <a:srgbClr val="8C282F"/>
                </a:solidFill>
              </a:rPr>
              <a:t>) con circa 4.500 posti convenzionati in 54 strutture, a cui si aggiungono circa 130 posti privati.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r>
              <a:rPr lang="it-IT" altLang="en-US" sz="1800" dirty="0" smtClean="0">
                <a:solidFill>
                  <a:srgbClr val="8C282F"/>
                </a:solidFill>
              </a:rPr>
              <a:t>I 29 centri diurni anziani e i 2 centri Alzheimer </a:t>
            </a:r>
            <a:r>
              <a:rPr lang="it-IT" altLang="en-US" sz="1400" dirty="0" smtClean="0">
                <a:solidFill>
                  <a:srgbClr val="8C282F"/>
                </a:solidFill>
              </a:rPr>
              <a:t>(con accesso tramite UVM previa individuazione del profilo)</a:t>
            </a:r>
            <a:r>
              <a:rPr lang="it-IT" altLang="en-US" sz="1800" dirty="0" smtClean="0">
                <a:solidFill>
                  <a:srgbClr val="8C282F"/>
                </a:solidFill>
              </a:rPr>
              <a:t> accolgono ulteriori 700 utenti annui</a:t>
            </a: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  <a:p>
            <a:pPr marL="0" indent="0" eaLnBrk="1" hangingPunct="1">
              <a:tabLst>
                <a:tab pos="1798638" algn="l"/>
              </a:tabLst>
            </a:pPr>
            <a:endParaRPr lang="it-IT" altLang="en-US" sz="1800" dirty="0" smtClean="0">
              <a:solidFill>
                <a:srgbClr val="8C282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Assetto dell’offerta sociosanitaria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072" y="796829"/>
            <a:ext cx="8139952" cy="547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2737314" y="6364942"/>
            <a:ext cx="3801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b="1" dirty="0" smtClean="0">
                <a:solidFill>
                  <a:srgbClr val="8C282F"/>
                </a:solidFill>
              </a:rPr>
              <a:t>Tabella </a:t>
            </a:r>
            <a:r>
              <a:rPr lang="it-IT" sz="900" b="1" smtClean="0">
                <a:solidFill>
                  <a:srgbClr val="8C282F"/>
                </a:solidFill>
              </a:rPr>
              <a:t>tratta da:  </a:t>
            </a:r>
            <a:r>
              <a:rPr lang="it-IT" sz="900" b="1" dirty="0" smtClean="0">
                <a:solidFill>
                  <a:srgbClr val="8C282F"/>
                </a:solidFill>
              </a:rPr>
              <a:t>Report conclusivo SDA Bocconi per il ridisegno </a:t>
            </a:r>
          </a:p>
          <a:p>
            <a:pPr algn="ctr"/>
            <a:r>
              <a:rPr lang="it-IT" sz="900" b="1" dirty="0" smtClean="0">
                <a:solidFill>
                  <a:srgbClr val="8C282F"/>
                </a:solidFill>
              </a:rPr>
              <a:t>dell’assetto istituzionale welfare anziani in provincia di Trento</a:t>
            </a:r>
          </a:p>
          <a:p>
            <a:pPr algn="ctr"/>
            <a:r>
              <a:rPr lang="it-IT" sz="900" b="1" dirty="0" smtClean="0">
                <a:solidFill>
                  <a:srgbClr val="8C282F"/>
                </a:solidFill>
              </a:rPr>
              <a:t>G. Fosti </a:t>
            </a:r>
            <a:r>
              <a:rPr lang="it-IT" sz="900" b="1" dirty="0" err="1" smtClean="0">
                <a:solidFill>
                  <a:srgbClr val="8C282F"/>
                </a:solidFill>
              </a:rPr>
              <a:t>et</a:t>
            </a:r>
            <a:r>
              <a:rPr lang="it-IT" sz="900" b="1" dirty="0" smtClean="0">
                <a:solidFill>
                  <a:srgbClr val="8C282F"/>
                </a:solidFill>
              </a:rPr>
              <a:t> </a:t>
            </a:r>
            <a:r>
              <a:rPr lang="it-IT" sz="900" b="1" dirty="0" err="1" smtClean="0">
                <a:solidFill>
                  <a:srgbClr val="8C282F"/>
                </a:solidFill>
              </a:rPr>
              <a:t>aa</a:t>
            </a:r>
            <a:r>
              <a:rPr lang="it-IT" sz="900" b="1" dirty="0" smtClean="0">
                <a:solidFill>
                  <a:srgbClr val="8C282F"/>
                </a:solidFill>
              </a:rPr>
              <a:t>. –  2017</a:t>
            </a:r>
          </a:p>
          <a:p>
            <a:pPr algn="ctr"/>
            <a:endParaRPr lang="it-IT" sz="900" dirty="0">
              <a:solidFill>
                <a:srgbClr val="8C282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1" y="0"/>
            <a:ext cx="9906001" cy="7366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Fabbisogno di residenzialità in provincia di Trento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10325" y="728700"/>
            <a:ext cx="989568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 sz="110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1217"/>
            <a:ext cx="1685365" cy="4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ve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4518" y="6154489"/>
            <a:ext cx="827012" cy="5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412" y="780770"/>
            <a:ext cx="782002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 bwMode="auto">
          <a:xfrm>
            <a:off x="1192306" y="4805082"/>
            <a:ext cx="7333129" cy="116541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zioneEXE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000066"/>
      </a:accent2>
      <a:accent3>
        <a:srgbClr val="FFFFFF"/>
      </a:accent3>
      <a:accent4>
        <a:srgbClr val="000000"/>
      </a:accent4>
      <a:accent5>
        <a:srgbClr val="FFE2AA"/>
      </a:accent5>
      <a:accent6>
        <a:srgbClr val="00005C"/>
      </a:accent6>
      <a:hlink>
        <a:srgbClr val="9999FF"/>
      </a:hlink>
      <a:folHlink>
        <a:srgbClr val="B2B2B2"/>
      </a:folHlink>
    </a:clrScheme>
    <a:fontScheme name="1_presentazioneEXEO">
      <a:majorFont>
        <a:latin typeface="Futura Std Book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lnDef>
  </a:objectDefaults>
  <a:extraClrSchemeLst>
    <a:extraClrScheme>
      <a:clrScheme name="1_presentazioneEXE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zioneEXE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8F8F8"/>
            </a:gs>
            <a:gs pos="50000">
              <a:schemeClr val="bg1"/>
            </a:gs>
            <a:gs pos="100000">
              <a:srgbClr val="F8F8F8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8F8F8"/>
            </a:gs>
            <a:gs pos="50000">
              <a:schemeClr val="bg1"/>
            </a:gs>
            <a:gs pos="100000">
              <a:srgbClr val="F8F8F8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resentazioneEXE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000066"/>
      </a:accent2>
      <a:accent3>
        <a:srgbClr val="FFFFFF"/>
      </a:accent3>
      <a:accent4>
        <a:srgbClr val="000000"/>
      </a:accent4>
      <a:accent5>
        <a:srgbClr val="FFE2AA"/>
      </a:accent5>
      <a:accent6>
        <a:srgbClr val="00005C"/>
      </a:accent6>
      <a:hlink>
        <a:srgbClr val="9999FF"/>
      </a:hlink>
      <a:folHlink>
        <a:srgbClr val="B2B2B2"/>
      </a:folHlink>
    </a:clrScheme>
    <a:fontScheme name="1_presentazioneEXEO">
      <a:majorFont>
        <a:latin typeface="Futura Std Book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lnDef>
  </a:objectDefaults>
  <a:extraClrSchemeLst>
    <a:extraClrScheme>
      <a:clrScheme name="1_presentazioneEXE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zioneEXE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presentazioneEXE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000066"/>
      </a:accent2>
      <a:accent3>
        <a:srgbClr val="FFFFFF"/>
      </a:accent3>
      <a:accent4>
        <a:srgbClr val="000000"/>
      </a:accent4>
      <a:accent5>
        <a:srgbClr val="FFE2AA"/>
      </a:accent5>
      <a:accent6>
        <a:srgbClr val="00005C"/>
      </a:accent6>
      <a:hlink>
        <a:srgbClr val="9999FF"/>
      </a:hlink>
      <a:folHlink>
        <a:srgbClr val="B2B2B2"/>
      </a:folHlink>
    </a:clrScheme>
    <a:fontScheme name="1_presentazioneEXEO">
      <a:majorFont>
        <a:latin typeface="Futura Std Book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utura Std Book"/>
          </a:defRPr>
        </a:defPPr>
      </a:lstStyle>
    </a:lnDef>
  </a:objectDefaults>
  <a:extraClrSchemeLst>
    <a:extraClrScheme>
      <a:clrScheme name="1_presentazioneEXE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zioneEXE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zioneEXE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LIANA:Applicazioni:Microsoft Office:Microsoft PowerPoint 4:</Template>
  <TotalTime>13971</TotalTime>
  <Pages>17</Pages>
  <Words>1573</Words>
  <Application>Microsoft Office PowerPoint</Application>
  <PresentationFormat>A4 (21x29,7 cm)</PresentationFormat>
  <Paragraphs>279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1_presentazioneEXEO</vt:lpstr>
      <vt:lpstr>1_Struttura predefinita</vt:lpstr>
      <vt:lpstr>2_presentazioneEXEO</vt:lpstr>
      <vt:lpstr>4_presentazioneEXEO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Ettore Turra</dc:creator>
  <cp:lastModifiedBy>538325</cp:lastModifiedBy>
  <cp:revision>1010</cp:revision>
  <cp:lastPrinted>2004-10-05T09:14:06Z</cp:lastPrinted>
  <dcterms:created xsi:type="dcterms:W3CDTF">1997-10-18T18:57:47Z</dcterms:created>
  <dcterms:modified xsi:type="dcterms:W3CDTF">2019-06-12T15:06:34Z</dcterms:modified>
</cp:coreProperties>
</file>