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36"/>
  </p:notesMasterIdLst>
  <p:handoutMasterIdLst>
    <p:handoutMasterId r:id="rId37"/>
  </p:handoutMasterIdLst>
  <p:sldIdLst>
    <p:sldId id="288" r:id="rId3"/>
    <p:sldId id="289" r:id="rId4"/>
    <p:sldId id="316" r:id="rId5"/>
    <p:sldId id="287" r:id="rId6"/>
    <p:sldId id="290" r:id="rId7"/>
    <p:sldId id="291" r:id="rId8"/>
    <p:sldId id="292" r:id="rId9"/>
    <p:sldId id="294" r:id="rId10"/>
    <p:sldId id="296" r:id="rId11"/>
    <p:sldId id="297" r:id="rId12"/>
    <p:sldId id="298" r:id="rId13"/>
    <p:sldId id="299" r:id="rId14"/>
    <p:sldId id="321" r:id="rId15"/>
    <p:sldId id="300" r:id="rId16"/>
    <p:sldId id="301" r:id="rId17"/>
    <p:sldId id="302" r:id="rId18"/>
    <p:sldId id="303" r:id="rId19"/>
    <p:sldId id="304" r:id="rId20"/>
    <p:sldId id="305" r:id="rId21"/>
    <p:sldId id="306" r:id="rId22"/>
    <p:sldId id="307" r:id="rId23"/>
    <p:sldId id="308" r:id="rId24"/>
    <p:sldId id="310" r:id="rId25"/>
    <p:sldId id="311" r:id="rId26"/>
    <p:sldId id="312" r:id="rId27"/>
    <p:sldId id="313" r:id="rId28"/>
    <p:sldId id="314" r:id="rId29"/>
    <p:sldId id="315" r:id="rId30"/>
    <p:sldId id="317" r:id="rId31"/>
    <p:sldId id="319" r:id="rId32"/>
    <p:sldId id="322" r:id="rId33"/>
    <p:sldId id="320" r:id="rId34"/>
    <p:sldId id="280" r:id="rId35"/>
  </p:sldIdLst>
  <p:sldSz cx="9144000" cy="6858000" type="screen4x3"/>
  <p:notesSz cx="6797675" cy="99282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0DC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36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2D6CE4A-8CA8-402A-8118-97D3227A2D7A}" type="datetimeFigureOut">
              <a:rPr lang="it-IT" smtClean="0"/>
              <a:pPr/>
              <a:t>13/06/2019</a:t>
            </a:fld>
            <a:endParaRPr lang="it-IT"/>
          </a:p>
        </p:txBody>
      </p:sp>
      <p:sp>
        <p:nvSpPr>
          <p:cNvPr id="4" name="Segnaposto piè di pagina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F7B0BAF0-56E0-4D8B-9456-B02724BEB726}"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1615FB9E-21B7-4CBF-B5FA-0B8229E23511}" type="datetimeFigureOut">
              <a:rPr lang="it-IT" smtClean="0"/>
              <a:pPr/>
              <a:t>13/06/2019</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20A3A33F-B20E-4F22-BC85-49F01EDE83DF}"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849688" y="9431338"/>
            <a:ext cx="2944812" cy="493712"/>
          </a:xfrm>
          <a:prstGeom prst="rect">
            <a:avLst/>
          </a:prstGeom>
          <a:noFill/>
          <a:ln w="9525">
            <a:noFill/>
            <a:round/>
            <a:headEnd/>
            <a:tailEnd/>
          </a:ln>
          <a:effectLst/>
        </p:spPr>
        <p:txBody>
          <a:bodyPr lIns="95178" tIns="47762" rIns="95178" bIns="47762" anchor="b"/>
          <a:lstStyle/>
          <a:p>
            <a:pPr algn="r" defTabSz="433388">
              <a:tabLst>
                <a:tab pos="0" algn="l"/>
                <a:tab pos="882650" algn="l"/>
                <a:tab pos="1763713" algn="l"/>
                <a:tab pos="2646363" algn="l"/>
                <a:tab pos="3529013" algn="l"/>
                <a:tab pos="4411663" algn="l"/>
                <a:tab pos="5292725" algn="l"/>
                <a:tab pos="6175375" algn="l"/>
                <a:tab pos="7058025" algn="l"/>
                <a:tab pos="7940675" algn="l"/>
                <a:tab pos="8821738" algn="l"/>
                <a:tab pos="9704388" algn="l"/>
              </a:tabLst>
            </a:pPr>
            <a:fld id="{DAE08558-848F-46A1-BF9C-60764C2B38FD}" type="slidenum">
              <a:rPr lang="it-IT" altLang="it-IT" sz="1300">
                <a:latin typeface="Calibri" pitchFamily="34" charset="0"/>
                <a:cs typeface="Segoe UI" pitchFamily="34" charset="0"/>
              </a:rPr>
              <a:pPr algn="r" defTabSz="433388">
                <a:tabLst>
                  <a:tab pos="0" algn="l"/>
                  <a:tab pos="882650" algn="l"/>
                  <a:tab pos="1763713" algn="l"/>
                  <a:tab pos="2646363" algn="l"/>
                  <a:tab pos="3529013" algn="l"/>
                  <a:tab pos="4411663" algn="l"/>
                  <a:tab pos="5292725" algn="l"/>
                  <a:tab pos="6175375" algn="l"/>
                  <a:tab pos="7058025" algn="l"/>
                  <a:tab pos="7940675" algn="l"/>
                  <a:tab pos="8821738" algn="l"/>
                  <a:tab pos="9704388" algn="l"/>
                </a:tabLst>
              </a:pPr>
              <a:t>1</a:t>
            </a:fld>
            <a:endParaRPr lang="it-IT" altLang="it-IT" sz="1300">
              <a:latin typeface="Calibri" pitchFamily="34" charset="0"/>
              <a:cs typeface="Segoe UI" pitchFamily="34" charset="0"/>
            </a:endParaRPr>
          </a:p>
        </p:txBody>
      </p:sp>
      <p:sp>
        <p:nvSpPr>
          <p:cNvPr id="41987" name="Rectangle 1"/>
          <p:cNvSpPr>
            <a:spLocks noGrp="1" noRot="1" noChangeAspect="1" noChangeArrowheads="1" noTextEdit="1"/>
          </p:cNvSpPr>
          <p:nvPr>
            <p:ph type="sldImg"/>
          </p:nvPr>
        </p:nvSpPr>
        <p:spPr>
          <a:xfrm>
            <a:off x="917575" y="744538"/>
            <a:ext cx="4965700" cy="3724275"/>
          </a:xfrm>
          <a:ln/>
        </p:spPr>
      </p:sp>
      <p:sp>
        <p:nvSpPr>
          <p:cNvPr id="41988" name="Rectangle 2"/>
          <p:cNvSpPr>
            <a:spLocks noGrp="1" noChangeArrowheads="1"/>
          </p:cNvSpPr>
          <p:nvPr>
            <p:ph type="body" idx="1"/>
          </p:nvPr>
        </p:nvSpPr>
        <p:spPr>
          <a:noFill/>
          <a:ln/>
        </p:spPr>
        <p:txBody>
          <a:bodyPr wrap="none" lIns="87910" tIns="43955" rIns="87910" bIns="43955" anchor="ctr"/>
          <a:lstStyle/>
          <a:p>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9506" name="Rectangle 8"/>
          <p:cNvSpPr txBox="1">
            <a:spLocks noGrp="1" noChangeArrowheads="1"/>
          </p:cNvSpPr>
          <p:nvPr/>
        </p:nvSpPr>
        <p:spPr bwMode="auto">
          <a:xfrm>
            <a:off x="3848100" y="9431338"/>
            <a:ext cx="2944813" cy="493712"/>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A735AE51-D562-4959-A48D-E271321F9D40}"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26</a:t>
            </a:fld>
            <a:endParaRPr lang="it-IT" sz="1300">
              <a:solidFill>
                <a:srgbClr val="000000"/>
              </a:solidFill>
              <a:ea typeface="Microsoft YaHei" pitchFamily="34" charset="-122"/>
              <a:cs typeface="Segoe UI" pitchFamily="34" charset="0"/>
            </a:endParaRPr>
          </a:p>
        </p:txBody>
      </p:sp>
      <p:sp>
        <p:nvSpPr>
          <p:cNvPr id="149507" name="Text Box 1"/>
          <p:cNvSpPr txBox="1">
            <a:spLocks noChangeArrowheads="1"/>
          </p:cNvSpPr>
          <p:nvPr/>
        </p:nvSpPr>
        <p:spPr bwMode="auto">
          <a:xfrm>
            <a:off x="3848100" y="9431338"/>
            <a:ext cx="2946400" cy="495300"/>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6E563B41-DAE8-4028-AECD-C168B1668F18}"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26</a:t>
            </a:fld>
            <a:endParaRPr lang="it-IT" sz="1300">
              <a:solidFill>
                <a:srgbClr val="000000"/>
              </a:solidFill>
              <a:ea typeface="Microsoft YaHei" pitchFamily="34" charset="-122"/>
              <a:cs typeface="Segoe UI" pitchFamily="34" charset="0"/>
            </a:endParaRPr>
          </a:p>
        </p:txBody>
      </p:sp>
      <p:sp>
        <p:nvSpPr>
          <p:cNvPr id="149508" name="Rectangle 2"/>
          <p:cNvSpPr txBox="1">
            <a:spLocks noGrp="1" noRot="1" noChangeAspect="1" noChangeArrowheads="1" noTextEdit="1"/>
          </p:cNvSpPr>
          <p:nvPr>
            <p:ph type="sldImg"/>
          </p:nvPr>
        </p:nvSpPr>
        <p:spPr>
          <a:xfrm>
            <a:off x="917575" y="746125"/>
            <a:ext cx="4964113" cy="3722688"/>
          </a:xfrm>
          <a:solidFill>
            <a:srgbClr val="FFFFFF"/>
          </a:solidFill>
          <a:ln/>
        </p:spPr>
      </p:sp>
      <p:sp>
        <p:nvSpPr>
          <p:cNvPr id="149509" name="Rectangle 3"/>
          <p:cNvSpPr txBox="1">
            <a:spLocks noGrp="1" noChangeArrowheads="1"/>
          </p:cNvSpPr>
          <p:nvPr>
            <p:ph type="body" idx="1"/>
          </p:nvPr>
        </p:nvSpPr>
        <p:spPr>
          <a:noFill/>
          <a:ln/>
        </p:spPr>
        <p:txBody>
          <a:bodyPr wrap="none" lIns="91787" tIns="46794" rIns="91787" bIns="46794" anchor="ctr"/>
          <a:lstStyle/>
          <a:p>
            <a:endParaRPr lang="it-IT"/>
          </a:p>
        </p:txBody>
      </p:sp>
      <p:sp>
        <p:nvSpPr>
          <p:cNvPr id="149510" name="Text Box 4"/>
          <p:cNvSpPr txBox="1">
            <a:spLocks noChangeArrowheads="1"/>
          </p:cNvSpPr>
          <p:nvPr/>
        </p:nvSpPr>
        <p:spPr bwMode="auto">
          <a:xfrm>
            <a:off x="3848100" y="9431338"/>
            <a:ext cx="2947988" cy="496887"/>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5D43D04B-4C03-440B-A740-BA740AD39504}" type="slidenum">
              <a:rPr lang="it-IT" sz="1300">
                <a:solidFill>
                  <a:srgbClr val="000000"/>
                </a:solidFill>
                <a:ea typeface="Microsoft YaHei" pitchFamily="34" charset="-122"/>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26</a:t>
            </a:fld>
            <a:endParaRPr lang="it-IT" sz="1300">
              <a:solidFill>
                <a:srgbClr val="000000"/>
              </a:solidFill>
              <a:ea typeface="Microsoft YaHei" pitchFamily="3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1554" name="Rectangle 8"/>
          <p:cNvSpPr txBox="1">
            <a:spLocks noGrp="1" noChangeArrowheads="1"/>
          </p:cNvSpPr>
          <p:nvPr/>
        </p:nvSpPr>
        <p:spPr bwMode="auto">
          <a:xfrm>
            <a:off x="3848100" y="9431338"/>
            <a:ext cx="2944813" cy="493712"/>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6998A000-DCF1-4DB7-A83C-81D571CCC102}"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27</a:t>
            </a:fld>
            <a:endParaRPr lang="it-IT" sz="1300">
              <a:solidFill>
                <a:srgbClr val="000000"/>
              </a:solidFill>
              <a:ea typeface="Microsoft YaHei" pitchFamily="34" charset="-122"/>
              <a:cs typeface="Segoe UI" pitchFamily="34" charset="0"/>
            </a:endParaRPr>
          </a:p>
        </p:txBody>
      </p:sp>
      <p:sp>
        <p:nvSpPr>
          <p:cNvPr id="151555" name="Text Box 1"/>
          <p:cNvSpPr txBox="1">
            <a:spLocks noChangeArrowheads="1"/>
          </p:cNvSpPr>
          <p:nvPr/>
        </p:nvSpPr>
        <p:spPr bwMode="auto">
          <a:xfrm>
            <a:off x="3848100" y="9431338"/>
            <a:ext cx="2946400" cy="495300"/>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89314672-CEB9-475D-90C0-E66501F86EC0}"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27</a:t>
            </a:fld>
            <a:endParaRPr lang="it-IT" sz="1300">
              <a:solidFill>
                <a:srgbClr val="000000"/>
              </a:solidFill>
              <a:ea typeface="Microsoft YaHei" pitchFamily="34" charset="-122"/>
              <a:cs typeface="Segoe UI" pitchFamily="34" charset="0"/>
            </a:endParaRPr>
          </a:p>
        </p:txBody>
      </p:sp>
      <p:sp>
        <p:nvSpPr>
          <p:cNvPr id="151556" name="Rectangle 2"/>
          <p:cNvSpPr txBox="1">
            <a:spLocks noGrp="1" noRot="1" noChangeAspect="1" noChangeArrowheads="1" noTextEdit="1"/>
          </p:cNvSpPr>
          <p:nvPr>
            <p:ph type="sldImg"/>
          </p:nvPr>
        </p:nvSpPr>
        <p:spPr>
          <a:xfrm>
            <a:off x="917575" y="746125"/>
            <a:ext cx="4964113" cy="3722688"/>
          </a:xfrm>
          <a:solidFill>
            <a:srgbClr val="FFFFFF"/>
          </a:solidFill>
          <a:ln/>
        </p:spPr>
      </p:sp>
      <p:sp>
        <p:nvSpPr>
          <p:cNvPr id="151557" name="Rectangle 3"/>
          <p:cNvSpPr txBox="1">
            <a:spLocks noGrp="1" noChangeArrowheads="1"/>
          </p:cNvSpPr>
          <p:nvPr>
            <p:ph type="body" idx="1"/>
          </p:nvPr>
        </p:nvSpPr>
        <p:spPr>
          <a:noFill/>
          <a:ln/>
        </p:spPr>
        <p:txBody>
          <a:bodyPr wrap="none" lIns="91787" tIns="46794" rIns="91787" bIns="46794" anchor="ctr"/>
          <a:lstStyle/>
          <a:p>
            <a:endParaRPr lang="it-IT"/>
          </a:p>
        </p:txBody>
      </p:sp>
      <p:sp>
        <p:nvSpPr>
          <p:cNvPr id="151558" name="Text Box 4"/>
          <p:cNvSpPr txBox="1">
            <a:spLocks noChangeArrowheads="1"/>
          </p:cNvSpPr>
          <p:nvPr/>
        </p:nvSpPr>
        <p:spPr bwMode="auto">
          <a:xfrm>
            <a:off x="3848100" y="9431338"/>
            <a:ext cx="2947988" cy="496887"/>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151A6BC4-DCE4-4BAB-8C12-3C8E4F4C272C}" type="slidenum">
              <a:rPr lang="it-IT" sz="1300">
                <a:solidFill>
                  <a:srgbClr val="000000"/>
                </a:solidFill>
                <a:ea typeface="Microsoft YaHei" pitchFamily="34" charset="-122"/>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27</a:t>
            </a:fld>
            <a:endParaRPr lang="it-IT" sz="1300">
              <a:solidFill>
                <a:srgbClr val="000000"/>
              </a:solidFill>
              <a:ea typeface="Microsoft YaHei" pitchFamily="3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8"/>
          <p:cNvSpPr txBox="1">
            <a:spLocks noGrp="1" noChangeArrowheads="1"/>
          </p:cNvSpPr>
          <p:nvPr/>
        </p:nvSpPr>
        <p:spPr bwMode="auto">
          <a:xfrm>
            <a:off x="3848100" y="9431338"/>
            <a:ext cx="2944813" cy="493712"/>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3F96BFA5-9B0E-4436-A51C-F792093C6B1D}"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28</a:t>
            </a:fld>
            <a:endParaRPr lang="it-IT" sz="1300">
              <a:solidFill>
                <a:srgbClr val="000000"/>
              </a:solidFill>
              <a:ea typeface="Microsoft YaHei" pitchFamily="34" charset="-122"/>
              <a:cs typeface="Segoe UI" pitchFamily="34" charset="0"/>
            </a:endParaRPr>
          </a:p>
        </p:txBody>
      </p:sp>
      <p:sp>
        <p:nvSpPr>
          <p:cNvPr id="153603" name="Text Box 1"/>
          <p:cNvSpPr txBox="1">
            <a:spLocks noChangeArrowheads="1"/>
          </p:cNvSpPr>
          <p:nvPr/>
        </p:nvSpPr>
        <p:spPr bwMode="auto">
          <a:xfrm>
            <a:off x="3848100" y="9431338"/>
            <a:ext cx="2946400" cy="495300"/>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C251D78B-4CE2-4F3E-A325-C7E8BDA43C08}"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28</a:t>
            </a:fld>
            <a:endParaRPr lang="it-IT" sz="1300">
              <a:solidFill>
                <a:srgbClr val="000000"/>
              </a:solidFill>
              <a:ea typeface="Microsoft YaHei" pitchFamily="34" charset="-122"/>
              <a:cs typeface="Segoe UI" pitchFamily="34" charset="0"/>
            </a:endParaRPr>
          </a:p>
        </p:txBody>
      </p:sp>
      <p:sp>
        <p:nvSpPr>
          <p:cNvPr id="153604" name="Rectangle 2"/>
          <p:cNvSpPr txBox="1">
            <a:spLocks noGrp="1" noRot="1" noChangeAspect="1" noChangeArrowheads="1" noTextEdit="1"/>
          </p:cNvSpPr>
          <p:nvPr>
            <p:ph type="sldImg"/>
          </p:nvPr>
        </p:nvSpPr>
        <p:spPr>
          <a:xfrm>
            <a:off x="917575" y="746125"/>
            <a:ext cx="4964113" cy="3722688"/>
          </a:xfrm>
          <a:solidFill>
            <a:srgbClr val="FFFFFF"/>
          </a:solidFill>
          <a:ln/>
        </p:spPr>
      </p:sp>
      <p:sp>
        <p:nvSpPr>
          <p:cNvPr id="153605" name="Rectangle 3"/>
          <p:cNvSpPr txBox="1">
            <a:spLocks noGrp="1" noChangeArrowheads="1"/>
          </p:cNvSpPr>
          <p:nvPr>
            <p:ph type="body" idx="1"/>
          </p:nvPr>
        </p:nvSpPr>
        <p:spPr>
          <a:noFill/>
          <a:ln/>
        </p:spPr>
        <p:txBody>
          <a:bodyPr wrap="none" lIns="91787" tIns="46794" rIns="91787" bIns="46794" anchor="ctr"/>
          <a:lstStyle/>
          <a:p>
            <a:endParaRPr lang="it-IT"/>
          </a:p>
        </p:txBody>
      </p:sp>
      <p:sp>
        <p:nvSpPr>
          <p:cNvPr id="153606" name="Text Box 4"/>
          <p:cNvSpPr txBox="1">
            <a:spLocks noChangeArrowheads="1"/>
          </p:cNvSpPr>
          <p:nvPr/>
        </p:nvSpPr>
        <p:spPr bwMode="auto">
          <a:xfrm>
            <a:off x="3848100" y="9431338"/>
            <a:ext cx="2947988" cy="496887"/>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778186F7-7406-416A-A618-11AAC82C78E6}" type="slidenum">
              <a:rPr lang="it-IT" sz="1300">
                <a:solidFill>
                  <a:srgbClr val="000000"/>
                </a:solidFill>
                <a:ea typeface="Microsoft YaHei" pitchFamily="34" charset="-122"/>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28</a:t>
            </a:fld>
            <a:endParaRPr lang="it-IT" sz="1300">
              <a:solidFill>
                <a:srgbClr val="000000"/>
              </a:solidFill>
              <a:ea typeface="Microsoft YaHei" pitchFamily="3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8DB03A9B-C6F1-4E28-9245-E3F94F4AF48C}" type="slidenum">
              <a:rPr lang="it-IT" smtClean="0">
                <a:solidFill>
                  <a:prstClr val="black"/>
                </a:solidFill>
              </a:rPr>
              <a:pPr/>
              <a:t>33</a:t>
            </a:fld>
            <a:endParaRPr lang="it-IT">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0A3A33F-B20E-4F22-BC85-49F01EDE83DF}" type="slidenum">
              <a:rPr lang="it-IT" smtClean="0"/>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0A3A33F-B20E-4F22-BC85-49F01EDE83DF}" type="slidenum">
              <a:rPr lang="it-IT" smtClean="0"/>
              <a:pPr/>
              <a:t>17</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9266" name="Rectangle 8"/>
          <p:cNvSpPr txBox="1">
            <a:spLocks noGrp="1" noChangeArrowheads="1"/>
          </p:cNvSpPr>
          <p:nvPr/>
        </p:nvSpPr>
        <p:spPr bwMode="auto">
          <a:xfrm>
            <a:off x="3848100" y="9431338"/>
            <a:ext cx="2944813" cy="493712"/>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41F79A84-AB44-45C8-B480-0004D6242A00}"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20</a:t>
            </a:fld>
            <a:endParaRPr lang="it-IT" sz="1300">
              <a:solidFill>
                <a:srgbClr val="000000"/>
              </a:solidFill>
              <a:ea typeface="Microsoft YaHei" pitchFamily="34" charset="-122"/>
              <a:cs typeface="Segoe UI" pitchFamily="34" charset="0"/>
            </a:endParaRPr>
          </a:p>
        </p:txBody>
      </p:sp>
      <p:sp>
        <p:nvSpPr>
          <p:cNvPr id="139267" name="Text Box 1"/>
          <p:cNvSpPr txBox="1">
            <a:spLocks noChangeArrowheads="1"/>
          </p:cNvSpPr>
          <p:nvPr/>
        </p:nvSpPr>
        <p:spPr bwMode="auto">
          <a:xfrm>
            <a:off x="3848100" y="9431338"/>
            <a:ext cx="2946400" cy="495300"/>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A33DBD2F-BA95-4DF1-9F87-8D6591CE38E0}"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20</a:t>
            </a:fld>
            <a:endParaRPr lang="it-IT" sz="1300">
              <a:solidFill>
                <a:srgbClr val="000000"/>
              </a:solidFill>
              <a:ea typeface="Microsoft YaHei" pitchFamily="34" charset="-122"/>
              <a:cs typeface="Segoe UI" pitchFamily="34" charset="0"/>
            </a:endParaRPr>
          </a:p>
        </p:txBody>
      </p:sp>
      <p:sp>
        <p:nvSpPr>
          <p:cNvPr id="139268" name="Rectangle 2"/>
          <p:cNvSpPr txBox="1">
            <a:spLocks noGrp="1" noRot="1" noChangeAspect="1" noChangeArrowheads="1" noTextEdit="1"/>
          </p:cNvSpPr>
          <p:nvPr>
            <p:ph type="sldImg"/>
          </p:nvPr>
        </p:nvSpPr>
        <p:spPr>
          <a:xfrm>
            <a:off x="917575" y="746125"/>
            <a:ext cx="4964113" cy="3722688"/>
          </a:xfrm>
          <a:solidFill>
            <a:srgbClr val="FFFFFF"/>
          </a:solidFill>
          <a:ln/>
        </p:spPr>
      </p:sp>
      <p:sp>
        <p:nvSpPr>
          <p:cNvPr id="139269" name="Rectangle 3"/>
          <p:cNvSpPr txBox="1">
            <a:spLocks noGrp="1" noChangeArrowheads="1"/>
          </p:cNvSpPr>
          <p:nvPr>
            <p:ph type="body" idx="1"/>
          </p:nvPr>
        </p:nvSpPr>
        <p:spPr>
          <a:noFill/>
          <a:ln/>
        </p:spPr>
        <p:txBody>
          <a:bodyPr wrap="none" lIns="91787" tIns="46794" rIns="91787" bIns="46794" anchor="ct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1314" name="Rectangle 8"/>
          <p:cNvSpPr txBox="1">
            <a:spLocks noGrp="1" noChangeArrowheads="1"/>
          </p:cNvSpPr>
          <p:nvPr/>
        </p:nvSpPr>
        <p:spPr bwMode="auto">
          <a:xfrm>
            <a:off x="3848100" y="9431338"/>
            <a:ext cx="2944813" cy="493712"/>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D044C959-07B3-4E6C-A2A4-5CC1DFF2405A}"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21</a:t>
            </a:fld>
            <a:endParaRPr lang="it-IT" sz="1300">
              <a:solidFill>
                <a:srgbClr val="000000"/>
              </a:solidFill>
              <a:ea typeface="Microsoft YaHei" pitchFamily="34" charset="-122"/>
              <a:cs typeface="Segoe UI" pitchFamily="34" charset="0"/>
            </a:endParaRPr>
          </a:p>
        </p:txBody>
      </p:sp>
      <p:sp>
        <p:nvSpPr>
          <p:cNvPr id="141315" name="Text Box 1"/>
          <p:cNvSpPr txBox="1">
            <a:spLocks noChangeArrowheads="1"/>
          </p:cNvSpPr>
          <p:nvPr/>
        </p:nvSpPr>
        <p:spPr bwMode="auto">
          <a:xfrm>
            <a:off x="3848100" y="9431338"/>
            <a:ext cx="2946400" cy="495300"/>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AD5EDF13-82E5-4EE0-902E-15123E027398}"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21</a:t>
            </a:fld>
            <a:endParaRPr lang="it-IT" sz="1300">
              <a:solidFill>
                <a:srgbClr val="000000"/>
              </a:solidFill>
              <a:ea typeface="Microsoft YaHei" pitchFamily="34" charset="-122"/>
              <a:cs typeface="Segoe UI" pitchFamily="34" charset="0"/>
            </a:endParaRPr>
          </a:p>
        </p:txBody>
      </p:sp>
      <p:sp>
        <p:nvSpPr>
          <p:cNvPr id="141316" name="Rectangle 2"/>
          <p:cNvSpPr txBox="1">
            <a:spLocks noGrp="1" noRot="1" noChangeAspect="1" noChangeArrowheads="1" noTextEdit="1"/>
          </p:cNvSpPr>
          <p:nvPr>
            <p:ph type="sldImg"/>
          </p:nvPr>
        </p:nvSpPr>
        <p:spPr>
          <a:xfrm>
            <a:off x="917575" y="746125"/>
            <a:ext cx="4964113" cy="3722688"/>
          </a:xfrm>
          <a:solidFill>
            <a:srgbClr val="FFFFFF"/>
          </a:solidFill>
          <a:ln/>
        </p:spPr>
      </p:sp>
      <p:sp>
        <p:nvSpPr>
          <p:cNvPr id="141317" name="Rectangle 3"/>
          <p:cNvSpPr txBox="1">
            <a:spLocks noGrp="1" noChangeArrowheads="1"/>
          </p:cNvSpPr>
          <p:nvPr>
            <p:ph type="body" idx="1"/>
          </p:nvPr>
        </p:nvSpPr>
        <p:spPr>
          <a:noFill/>
          <a:ln/>
        </p:spPr>
        <p:txBody>
          <a:bodyPr wrap="none" lIns="91787" tIns="46794" rIns="91787" bIns="46794" anchor="ctr"/>
          <a:lstStyle/>
          <a:p>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6194" name="Rectangle 8"/>
          <p:cNvSpPr txBox="1">
            <a:spLocks noGrp="1" noChangeArrowheads="1"/>
          </p:cNvSpPr>
          <p:nvPr/>
        </p:nvSpPr>
        <p:spPr bwMode="auto">
          <a:xfrm>
            <a:off x="3848100" y="9431338"/>
            <a:ext cx="2944813" cy="493712"/>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9700603E-19EC-44E8-B916-D9563AFF2C2B}"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22</a:t>
            </a:fld>
            <a:endParaRPr lang="it-IT" sz="1300">
              <a:solidFill>
                <a:srgbClr val="000000"/>
              </a:solidFill>
              <a:ea typeface="Microsoft YaHei" pitchFamily="34" charset="-122"/>
              <a:cs typeface="Segoe UI" pitchFamily="34" charset="0"/>
            </a:endParaRPr>
          </a:p>
        </p:txBody>
      </p:sp>
      <p:sp>
        <p:nvSpPr>
          <p:cNvPr id="136195" name="Text Box 1"/>
          <p:cNvSpPr txBox="1">
            <a:spLocks noChangeArrowheads="1"/>
          </p:cNvSpPr>
          <p:nvPr/>
        </p:nvSpPr>
        <p:spPr bwMode="auto">
          <a:xfrm>
            <a:off x="3848100" y="9431338"/>
            <a:ext cx="2946400" cy="495300"/>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4893B770-1AE0-4040-B552-FE848BD3731F}"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22</a:t>
            </a:fld>
            <a:endParaRPr lang="it-IT" sz="1300">
              <a:solidFill>
                <a:srgbClr val="000000"/>
              </a:solidFill>
              <a:ea typeface="Microsoft YaHei" pitchFamily="34" charset="-122"/>
              <a:cs typeface="Segoe UI" pitchFamily="34" charset="0"/>
            </a:endParaRPr>
          </a:p>
        </p:txBody>
      </p:sp>
      <p:sp>
        <p:nvSpPr>
          <p:cNvPr id="136196" name="Rectangle 2"/>
          <p:cNvSpPr txBox="1">
            <a:spLocks noGrp="1" noRot="1" noChangeAspect="1" noChangeArrowheads="1" noTextEdit="1"/>
          </p:cNvSpPr>
          <p:nvPr>
            <p:ph type="sldImg"/>
          </p:nvPr>
        </p:nvSpPr>
        <p:spPr>
          <a:xfrm>
            <a:off x="917575" y="746125"/>
            <a:ext cx="4964113" cy="3722688"/>
          </a:xfrm>
          <a:solidFill>
            <a:srgbClr val="FFFFFF"/>
          </a:solidFill>
          <a:ln/>
        </p:spPr>
      </p:sp>
      <p:sp>
        <p:nvSpPr>
          <p:cNvPr id="136197" name="Rectangle 3"/>
          <p:cNvSpPr txBox="1">
            <a:spLocks noGrp="1" noChangeArrowheads="1"/>
          </p:cNvSpPr>
          <p:nvPr>
            <p:ph type="body" idx="1"/>
          </p:nvPr>
        </p:nvSpPr>
        <p:spPr>
          <a:noFill/>
          <a:ln/>
        </p:spPr>
        <p:txBody>
          <a:bodyPr wrap="none" lIns="91787" tIns="46794" rIns="91787" bIns="46794" anchor="ctr"/>
          <a:lstStyle/>
          <a:p>
            <a:endParaRPr lang="it-IT"/>
          </a:p>
        </p:txBody>
      </p:sp>
      <p:sp>
        <p:nvSpPr>
          <p:cNvPr id="136198" name="Text Box 4"/>
          <p:cNvSpPr txBox="1">
            <a:spLocks noChangeArrowheads="1"/>
          </p:cNvSpPr>
          <p:nvPr/>
        </p:nvSpPr>
        <p:spPr bwMode="auto">
          <a:xfrm>
            <a:off x="3848100" y="9431338"/>
            <a:ext cx="2947988" cy="496887"/>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A142F027-B58B-40F7-925C-D7F5B94592DF}" type="slidenum">
              <a:rPr lang="it-IT" sz="1300">
                <a:solidFill>
                  <a:srgbClr val="000000"/>
                </a:solidFill>
                <a:ea typeface="Microsoft YaHei" pitchFamily="34" charset="-122"/>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22</a:t>
            </a:fld>
            <a:endParaRPr lang="it-IT" sz="1300">
              <a:solidFill>
                <a:srgbClr val="000000"/>
              </a:solidFill>
              <a:ea typeface="Microsoft YaHei"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62" name="Rectangle 8"/>
          <p:cNvSpPr txBox="1">
            <a:spLocks noGrp="1" noChangeArrowheads="1"/>
          </p:cNvSpPr>
          <p:nvPr/>
        </p:nvSpPr>
        <p:spPr bwMode="auto">
          <a:xfrm>
            <a:off x="3848100" y="9431338"/>
            <a:ext cx="2944813" cy="493712"/>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DD630AB0-B089-45A3-90AF-A900A0917C46}"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23</a:t>
            </a:fld>
            <a:endParaRPr lang="it-IT" sz="1300">
              <a:solidFill>
                <a:srgbClr val="000000"/>
              </a:solidFill>
              <a:ea typeface="Microsoft YaHei" pitchFamily="34" charset="-122"/>
              <a:cs typeface="Segoe UI" pitchFamily="34" charset="0"/>
            </a:endParaRPr>
          </a:p>
        </p:txBody>
      </p:sp>
      <p:sp>
        <p:nvSpPr>
          <p:cNvPr id="143363" name="Text Box 1"/>
          <p:cNvSpPr txBox="1">
            <a:spLocks noChangeArrowheads="1"/>
          </p:cNvSpPr>
          <p:nvPr/>
        </p:nvSpPr>
        <p:spPr bwMode="auto">
          <a:xfrm>
            <a:off x="3848100" y="9431338"/>
            <a:ext cx="2946400" cy="495300"/>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D2CC7860-D7FF-4A80-BC3D-AA3F0F850B99}"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23</a:t>
            </a:fld>
            <a:endParaRPr lang="it-IT" sz="1300">
              <a:solidFill>
                <a:srgbClr val="000000"/>
              </a:solidFill>
              <a:ea typeface="Microsoft YaHei" pitchFamily="34" charset="-122"/>
              <a:cs typeface="Segoe UI" pitchFamily="34" charset="0"/>
            </a:endParaRPr>
          </a:p>
        </p:txBody>
      </p:sp>
      <p:sp>
        <p:nvSpPr>
          <p:cNvPr id="143364" name="Rectangle 2"/>
          <p:cNvSpPr txBox="1">
            <a:spLocks noGrp="1" noRot="1" noChangeAspect="1" noChangeArrowheads="1" noTextEdit="1"/>
          </p:cNvSpPr>
          <p:nvPr>
            <p:ph type="sldImg"/>
          </p:nvPr>
        </p:nvSpPr>
        <p:spPr>
          <a:xfrm>
            <a:off x="917575" y="746125"/>
            <a:ext cx="4964113" cy="3722688"/>
          </a:xfrm>
          <a:solidFill>
            <a:srgbClr val="FFFFFF"/>
          </a:solidFill>
          <a:ln/>
        </p:spPr>
      </p:sp>
      <p:sp>
        <p:nvSpPr>
          <p:cNvPr id="143365" name="Rectangle 3"/>
          <p:cNvSpPr txBox="1">
            <a:spLocks noGrp="1" noChangeArrowheads="1"/>
          </p:cNvSpPr>
          <p:nvPr>
            <p:ph type="body" idx="1"/>
          </p:nvPr>
        </p:nvSpPr>
        <p:spPr>
          <a:noFill/>
          <a:ln/>
        </p:spPr>
        <p:txBody>
          <a:bodyPr wrap="none" lIns="91787" tIns="46794" rIns="91787" bIns="46794" anchor="ctr"/>
          <a:lstStyle/>
          <a:p>
            <a:endParaRPr lang="it-IT"/>
          </a:p>
        </p:txBody>
      </p:sp>
      <p:sp>
        <p:nvSpPr>
          <p:cNvPr id="143366" name="Text Box 4"/>
          <p:cNvSpPr txBox="1">
            <a:spLocks noChangeArrowheads="1"/>
          </p:cNvSpPr>
          <p:nvPr/>
        </p:nvSpPr>
        <p:spPr bwMode="auto">
          <a:xfrm>
            <a:off x="3848100" y="9431338"/>
            <a:ext cx="2947988" cy="496887"/>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246F9F2D-7FCA-4106-B7BF-C219EE30830D}" type="slidenum">
              <a:rPr lang="it-IT" sz="1300">
                <a:solidFill>
                  <a:srgbClr val="000000"/>
                </a:solidFill>
                <a:ea typeface="Microsoft YaHei" pitchFamily="34" charset="-122"/>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23</a:t>
            </a:fld>
            <a:endParaRPr lang="it-IT" sz="1300">
              <a:solidFill>
                <a:srgbClr val="000000"/>
              </a:solidFill>
              <a:ea typeface="Microsoft YaHei" pitchFamily="3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5410" name="Rectangle 8"/>
          <p:cNvSpPr txBox="1">
            <a:spLocks noGrp="1" noChangeArrowheads="1"/>
          </p:cNvSpPr>
          <p:nvPr/>
        </p:nvSpPr>
        <p:spPr bwMode="auto">
          <a:xfrm>
            <a:off x="3848100" y="9431338"/>
            <a:ext cx="2944813" cy="493712"/>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24D89017-AF06-4FF2-9B02-70E6A28E9719}"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24</a:t>
            </a:fld>
            <a:endParaRPr lang="it-IT" sz="1300">
              <a:solidFill>
                <a:srgbClr val="000000"/>
              </a:solidFill>
              <a:ea typeface="Microsoft YaHei" pitchFamily="34" charset="-122"/>
              <a:cs typeface="Segoe UI" pitchFamily="34" charset="0"/>
            </a:endParaRPr>
          </a:p>
        </p:txBody>
      </p:sp>
      <p:sp>
        <p:nvSpPr>
          <p:cNvPr id="145411" name="Text Box 1"/>
          <p:cNvSpPr txBox="1">
            <a:spLocks noChangeArrowheads="1"/>
          </p:cNvSpPr>
          <p:nvPr/>
        </p:nvSpPr>
        <p:spPr bwMode="auto">
          <a:xfrm>
            <a:off x="3848100" y="9431338"/>
            <a:ext cx="2946400" cy="495300"/>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D4A689A1-9CBF-45FC-AF12-94C84CF1D83B}"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24</a:t>
            </a:fld>
            <a:endParaRPr lang="it-IT" sz="1300">
              <a:solidFill>
                <a:srgbClr val="000000"/>
              </a:solidFill>
              <a:ea typeface="Microsoft YaHei" pitchFamily="34" charset="-122"/>
              <a:cs typeface="Segoe UI" pitchFamily="34" charset="0"/>
            </a:endParaRPr>
          </a:p>
        </p:txBody>
      </p:sp>
      <p:sp>
        <p:nvSpPr>
          <p:cNvPr id="145412" name="Rectangle 2"/>
          <p:cNvSpPr txBox="1">
            <a:spLocks noGrp="1" noRot="1" noChangeAspect="1" noChangeArrowheads="1" noTextEdit="1"/>
          </p:cNvSpPr>
          <p:nvPr>
            <p:ph type="sldImg"/>
          </p:nvPr>
        </p:nvSpPr>
        <p:spPr>
          <a:xfrm>
            <a:off x="917575" y="746125"/>
            <a:ext cx="4964113" cy="3722688"/>
          </a:xfrm>
          <a:solidFill>
            <a:srgbClr val="FFFFFF"/>
          </a:solidFill>
          <a:ln/>
        </p:spPr>
      </p:sp>
      <p:sp>
        <p:nvSpPr>
          <p:cNvPr id="145413" name="Rectangle 3"/>
          <p:cNvSpPr txBox="1">
            <a:spLocks noGrp="1" noChangeArrowheads="1"/>
          </p:cNvSpPr>
          <p:nvPr>
            <p:ph type="body" idx="1"/>
          </p:nvPr>
        </p:nvSpPr>
        <p:spPr>
          <a:noFill/>
          <a:ln/>
        </p:spPr>
        <p:txBody>
          <a:bodyPr wrap="none" lIns="91787" tIns="46794" rIns="91787" bIns="46794" anchor="ctr"/>
          <a:lstStyle/>
          <a:p>
            <a:endParaRPr lang="it-IT"/>
          </a:p>
        </p:txBody>
      </p:sp>
      <p:sp>
        <p:nvSpPr>
          <p:cNvPr id="145414" name="Text Box 4"/>
          <p:cNvSpPr txBox="1">
            <a:spLocks noChangeArrowheads="1"/>
          </p:cNvSpPr>
          <p:nvPr/>
        </p:nvSpPr>
        <p:spPr bwMode="auto">
          <a:xfrm>
            <a:off x="3848100" y="9431338"/>
            <a:ext cx="2947988" cy="496887"/>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F33E3D5E-4AF6-4922-8870-0C78F723E022}" type="slidenum">
              <a:rPr lang="it-IT" sz="1300">
                <a:solidFill>
                  <a:srgbClr val="000000"/>
                </a:solidFill>
                <a:ea typeface="Microsoft YaHei" pitchFamily="34" charset="-122"/>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24</a:t>
            </a:fld>
            <a:endParaRPr lang="it-IT" sz="1300">
              <a:solidFill>
                <a:srgbClr val="000000"/>
              </a:solidFill>
              <a:ea typeface="Microsoft YaHei" pitchFamily="3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7458" name="Rectangle 8"/>
          <p:cNvSpPr txBox="1">
            <a:spLocks noGrp="1" noChangeArrowheads="1"/>
          </p:cNvSpPr>
          <p:nvPr/>
        </p:nvSpPr>
        <p:spPr bwMode="auto">
          <a:xfrm>
            <a:off x="3848100" y="9431338"/>
            <a:ext cx="2944813" cy="493712"/>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6211CF5B-39A2-4DFF-8C50-0B2E0A7B017B}"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25</a:t>
            </a:fld>
            <a:endParaRPr lang="it-IT" sz="1300">
              <a:solidFill>
                <a:srgbClr val="000000"/>
              </a:solidFill>
              <a:ea typeface="Microsoft YaHei" pitchFamily="34" charset="-122"/>
              <a:cs typeface="Segoe UI" pitchFamily="34" charset="0"/>
            </a:endParaRPr>
          </a:p>
        </p:txBody>
      </p:sp>
      <p:sp>
        <p:nvSpPr>
          <p:cNvPr id="147459" name="Text Box 1"/>
          <p:cNvSpPr txBox="1">
            <a:spLocks noChangeArrowheads="1"/>
          </p:cNvSpPr>
          <p:nvPr/>
        </p:nvSpPr>
        <p:spPr bwMode="auto">
          <a:xfrm>
            <a:off x="3848100" y="9431338"/>
            <a:ext cx="2946400" cy="495300"/>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26C5FD5A-5462-482F-B1B2-EDD61ED14300}" type="slidenum">
              <a:rPr lang="it-IT" sz="1300">
                <a:solidFill>
                  <a:srgbClr val="000000"/>
                </a:solidFill>
                <a:ea typeface="Microsoft YaHei" pitchFamily="34" charset="-122"/>
                <a:cs typeface="Segoe UI" pitchFamily="34" charset="0"/>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25</a:t>
            </a:fld>
            <a:endParaRPr lang="it-IT" sz="1300">
              <a:solidFill>
                <a:srgbClr val="000000"/>
              </a:solidFill>
              <a:ea typeface="Microsoft YaHei" pitchFamily="34" charset="-122"/>
              <a:cs typeface="Segoe UI" pitchFamily="34" charset="0"/>
            </a:endParaRPr>
          </a:p>
        </p:txBody>
      </p:sp>
      <p:sp>
        <p:nvSpPr>
          <p:cNvPr id="147460" name="Rectangle 2"/>
          <p:cNvSpPr txBox="1">
            <a:spLocks noGrp="1" noRot="1" noChangeAspect="1" noChangeArrowheads="1" noTextEdit="1"/>
          </p:cNvSpPr>
          <p:nvPr>
            <p:ph type="sldImg"/>
          </p:nvPr>
        </p:nvSpPr>
        <p:spPr>
          <a:xfrm>
            <a:off x="917575" y="746125"/>
            <a:ext cx="4964113" cy="3722688"/>
          </a:xfrm>
          <a:solidFill>
            <a:srgbClr val="FFFFFF"/>
          </a:solidFill>
          <a:ln/>
        </p:spPr>
      </p:sp>
      <p:sp>
        <p:nvSpPr>
          <p:cNvPr id="147461" name="Rectangle 3"/>
          <p:cNvSpPr txBox="1">
            <a:spLocks noGrp="1" noChangeArrowheads="1"/>
          </p:cNvSpPr>
          <p:nvPr>
            <p:ph type="body" idx="1"/>
          </p:nvPr>
        </p:nvSpPr>
        <p:spPr>
          <a:noFill/>
          <a:ln/>
        </p:spPr>
        <p:txBody>
          <a:bodyPr wrap="none" lIns="91787" tIns="46794" rIns="91787" bIns="46794" anchor="ctr"/>
          <a:lstStyle/>
          <a:p>
            <a:endParaRPr lang="it-IT"/>
          </a:p>
        </p:txBody>
      </p:sp>
      <p:sp>
        <p:nvSpPr>
          <p:cNvPr id="147462" name="Text Box 4"/>
          <p:cNvSpPr txBox="1">
            <a:spLocks noChangeArrowheads="1"/>
          </p:cNvSpPr>
          <p:nvPr/>
        </p:nvSpPr>
        <p:spPr bwMode="auto">
          <a:xfrm>
            <a:off x="3848100" y="9431338"/>
            <a:ext cx="2947988" cy="496887"/>
          </a:xfrm>
          <a:prstGeom prst="rect">
            <a:avLst/>
          </a:prstGeom>
          <a:noFill/>
          <a:ln w="9525">
            <a:noFill/>
            <a:round/>
            <a:headEnd/>
            <a:tailEnd/>
          </a:ln>
        </p:spPr>
        <p:txBody>
          <a:bodyPr lIns="91787" tIns="46794" rIns="91787" bIns="46794" anchor="b"/>
          <a:lstStyle/>
          <a:p>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fld id="{7E91B8B4-932F-4854-94CF-83005DF92CFE}" type="slidenum">
              <a:rPr lang="it-IT" sz="1300">
                <a:solidFill>
                  <a:srgbClr val="000000"/>
                </a:solidFill>
                <a:ea typeface="Microsoft YaHei" pitchFamily="34" charset="-122"/>
              </a:rPr>
              <a:pPr algn="r" defTabSz="450850">
                <a:buSzPct val="100000"/>
                <a:tabLst>
                  <a:tab pos="0" algn="l"/>
                  <a:tab pos="449263" algn="l"/>
                  <a:tab pos="895350" algn="l"/>
                  <a:tab pos="1346200" algn="l"/>
                  <a:tab pos="1795463" algn="l"/>
                  <a:tab pos="2244725" algn="l"/>
                  <a:tab pos="2693988" algn="l"/>
                  <a:tab pos="3143250" algn="l"/>
                  <a:tab pos="3592513" algn="l"/>
                  <a:tab pos="4040188" algn="l"/>
                  <a:tab pos="4491038" algn="l"/>
                  <a:tab pos="4940300" algn="l"/>
                  <a:tab pos="5389563" algn="l"/>
                  <a:tab pos="5837238" algn="l"/>
                  <a:tab pos="6286500" algn="l"/>
                  <a:tab pos="6737350" algn="l"/>
                  <a:tab pos="7185025" algn="l"/>
                  <a:tab pos="7634288" algn="l"/>
                  <a:tab pos="8085138" algn="l"/>
                  <a:tab pos="8531225" algn="l"/>
                  <a:tab pos="8982075" algn="l"/>
                </a:tabLst>
              </a:pPr>
              <a:t>25</a:t>
            </a:fld>
            <a:endParaRPr lang="it-IT" sz="1300">
              <a:solidFill>
                <a:srgbClr val="000000"/>
              </a:solidFill>
              <a:ea typeface="Microsoft YaHei"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13BCFB7C-8620-41B7-AFA6-67D6024430AE}"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BB0B8BCB-78FA-4AC8-BF7D-ACD17B34AE9D}"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cSld name="Titolo, ClipArt e tes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a:t>Fare clic per modificare lo stile del titolo</a:t>
            </a:r>
          </a:p>
        </p:txBody>
      </p:sp>
      <p:sp>
        <p:nvSpPr>
          <p:cNvPr id="3" name="Segnaposto ClipArt 2"/>
          <p:cNvSpPr>
            <a:spLocks noGrp="1"/>
          </p:cNvSpPr>
          <p:nvPr>
            <p:ph type="clipArt" sz="half" idx="1"/>
          </p:nvPr>
        </p:nvSpPr>
        <p:spPr>
          <a:xfrm>
            <a:off x="457200" y="1600200"/>
            <a:ext cx="4038600" cy="4525963"/>
          </a:xfrm>
        </p:spPr>
        <p:txBody>
          <a:bodyPr/>
          <a:lstStyle/>
          <a:p>
            <a:endParaRPr lang="it-IT"/>
          </a:p>
        </p:txBody>
      </p:sp>
      <p:sp>
        <p:nvSpPr>
          <p:cNvPr id="4" name="Segnaposto testo 3"/>
          <p:cNvSpPr>
            <a:spLocks noGrp="1"/>
          </p:cNvSpPr>
          <p:nvPr>
            <p:ph type="body" sz="half" idx="2"/>
          </p:nvPr>
        </p:nvSpPr>
        <p:spPr>
          <a:xfrm>
            <a:off x="4648200" y="1600200"/>
            <a:ext cx="4038600"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457200" y="6245225"/>
            <a:ext cx="2133600" cy="476250"/>
          </a:xfrm>
        </p:spPr>
        <p:txBody>
          <a:bodyPr/>
          <a:lstStyle>
            <a:lvl1pPr>
              <a:defRPr/>
            </a:lvl1pPr>
          </a:lstStyle>
          <a:p>
            <a:endParaRPr lang="it-IT">
              <a:solidFill>
                <a:srgbClr val="000000"/>
              </a:solidFill>
            </a:endParaRPr>
          </a:p>
        </p:txBody>
      </p:sp>
      <p:sp>
        <p:nvSpPr>
          <p:cNvPr id="6" name="Segnaposto piè di pagina 5"/>
          <p:cNvSpPr>
            <a:spLocks noGrp="1"/>
          </p:cNvSpPr>
          <p:nvPr>
            <p:ph type="ftr" sz="quarter" idx="11"/>
          </p:nvPr>
        </p:nvSpPr>
        <p:spPr>
          <a:xfrm>
            <a:off x="3124200" y="6245225"/>
            <a:ext cx="2895600" cy="476250"/>
          </a:xfrm>
        </p:spPr>
        <p:txBody>
          <a:bodyPr/>
          <a:lstStyle>
            <a:lvl1pPr>
              <a:defRPr/>
            </a:lvl1pPr>
          </a:lstStyle>
          <a:p>
            <a:endParaRPr lang="it-IT">
              <a:solidFill>
                <a:srgbClr val="000000"/>
              </a:solidFill>
            </a:endParaRPr>
          </a:p>
        </p:txBody>
      </p:sp>
      <p:sp>
        <p:nvSpPr>
          <p:cNvPr id="7" name="Segnaposto numero diapositiva 6"/>
          <p:cNvSpPr>
            <a:spLocks noGrp="1"/>
          </p:cNvSpPr>
          <p:nvPr>
            <p:ph type="sldNum" sz="quarter" idx="12"/>
          </p:nvPr>
        </p:nvSpPr>
        <p:spPr>
          <a:xfrm>
            <a:off x="6553200" y="6245225"/>
            <a:ext cx="2133600" cy="476250"/>
          </a:xfrm>
        </p:spPr>
        <p:txBody>
          <a:bodyPr/>
          <a:lstStyle>
            <a:lvl1pPr>
              <a:defRPr/>
            </a:lvl1pPr>
          </a:lstStyle>
          <a:p>
            <a:fld id="{AD8E05E6-F980-4810-AEBF-52D96F8894CB}" type="slidenum">
              <a:rPr lang="it-IT">
                <a:solidFill>
                  <a:srgbClr val="000000"/>
                </a:solidFill>
              </a:rPr>
              <a:pPr/>
              <a:t>‹N›</a:t>
            </a:fld>
            <a:endParaRPr lang="it-IT">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it-IT">
              <a:solidFill>
                <a:srgbClr val="000000"/>
              </a:solidFill>
            </a:endParaRPr>
          </a:p>
        </p:txBody>
      </p:sp>
      <p:sp>
        <p:nvSpPr>
          <p:cNvPr id="30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it-IT">
              <a:solidFill>
                <a:srgbClr val="000000"/>
              </a:solidFill>
            </a:endParaRPr>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CA6C153-CABF-41BE-AFA6-932A1082783A}" type="slidenum">
              <a:rPr lang="it-IT">
                <a:solidFill>
                  <a:srgbClr val="000000"/>
                </a:solidFill>
              </a:rPr>
              <a:pPr/>
              <a:t>‹N›</a:t>
            </a:fld>
            <a:endParaRPr lang="it-IT">
              <a:solidFill>
                <a:srgbClr val="000000"/>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gs>
            <a:gs pos="100000">
              <a:schemeClr val="bg1"/>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17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it-IT">
              <a:solidFill>
                <a:srgbClr val="000000"/>
              </a:solidFill>
            </a:endParaRPr>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it-IT">
              <a:solidFill>
                <a:srgbClr val="000000"/>
              </a:solidFill>
            </a:endParaRPr>
          </a:p>
        </p:txBody>
      </p:sp>
      <p:sp>
        <p:nvSpPr>
          <p:cNvPr id="717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207DE33F-0A13-4C52-B081-647DF89D5E1C}" type="slidenum">
              <a:rPr lang="it-IT">
                <a:solidFill>
                  <a:srgbClr val="000000"/>
                </a:solidFill>
              </a:rPr>
              <a:pPr fontAlgn="base">
                <a:spcBef>
                  <a:spcPct val="0"/>
                </a:spcBef>
                <a:spcAft>
                  <a:spcPct val="0"/>
                </a:spcAft>
                <a:defRPr/>
              </a:pPr>
              <a:t>‹N›</a:t>
            </a:fld>
            <a:endParaRPr lang="it-IT">
              <a:solidFill>
                <a:srgbClr val="000000"/>
              </a:solidFill>
            </a:endParaRPr>
          </a:p>
        </p:txBody>
      </p:sp>
    </p:spTree>
  </p:cSld>
  <p:clrMap bg1="lt1" tx1="dk1" bg2="lt2" tx2="dk2" accent1="accent1" accent2="accent2" accent3="accent3" accent4="accent4" accent5="accent5" accent6="accent6" hlink="hlink" folHlink="folHlink"/>
  <p:sldLayoutIdLst>
    <p:sldLayoutId id="2147483668"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ved=2ahUKEwjN9fy7g9XiAhVOzKQKHVlfC5YQjRx6BAgBEAU&amp;url=http://www.lastampa.it/2010/10/13/cultura/bobbio-perche-la-mitezzae-ancora-una-virtu-NqiWv0oGsVW0kckPoTeVXI/pagina.html&amp;psig=AOvVaw1j4vP8R3xr8CQOCulwcqst&amp;ust=1559916347685201"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egnaposto numero diapositiva 1"/>
          <p:cNvSpPr txBox="1">
            <a:spLocks noGrp="1"/>
          </p:cNvSpPr>
          <p:nvPr/>
        </p:nvSpPr>
        <p:spPr bwMode="auto">
          <a:xfrm>
            <a:off x="6553200" y="6353175"/>
            <a:ext cx="2132013" cy="371475"/>
          </a:xfrm>
          <a:prstGeom prst="rect">
            <a:avLst/>
          </a:prstGeom>
          <a:noFill/>
          <a:ln w="9525">
            <a:noFill/>
            <a:round/>
            <a:headEnd/>
            <a:tailEnd/>
          </a:ln>
          <a:effectLst/>
        </p:spPr>
        <p:txBody>
          <a:bodyPr lIns="90000" tIns="46800" rIns="90000" bIns="46800" anchor="ctr"/>
          <a:lstStyle/>
          <a:p>
            <a:pPr algn="r" defTabSz="449263">
              <a:buFontTx/>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a:cs typeface="Segoe UI" pitchFamily="34" charset="0"/>
            </a:endParaRPr>
          </a:p>
        </p:txBody>
      </p:sp>
      <p:sp>
        <p:nvSpPr>
          <p:cNvPr id="3073" name="Text Box 1"/>
          <p:cNvSpPr txBox="1">
            <a:spLocks noChangeArrowheads="1"/>
          </p:cNvSpPr>
          <p:nvPr/>
        </p:nvSpPr>
        <p:spPr bwMode="auto">
          <a:xfrm>
            <a:off x="1187450" y="1685925"/>
            <a:ext cx="6656388"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nchor="ctr"/>
          <a:lstStyle/>
          <a:p>
            <a:pPr defTabSz="449263">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sz="4000">
              <a:solidFill>
                <a:srgbClr val="002060"/>
              </a:solidFill>
              <a:latin typeface="Calibri" pitchFamily="34" charset="0"/>
            </a:endParaRPr>
          </a:p>
        </p:txBody>
      </p:sp>
      <p:sp>
        <p:nvSpPr>
          <p:cNvPr id="3077" name="Rectangle 5"/>
          <p:cNvSpPr>
            <a:spLocks noChangeArrowheads="1"/>
          </p:cNvSpPr>
          <p:nvPr/>
        </p:nvSpPr>
        <p:spPr bwMode="auto">
          <a:xfrm>
            <a:off x="2195513" y="379413"/>
            <a:ext cx="6048375" cy="11525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lstStyle/>
          <a:p>
            <a:pPr marL="342900" indent="-341313" algn="l" defTabSz="449263">
              <a:spcBef>
                <a:spcPts val="500"/>
              </a:spcBef>
              <a:buSzPct val="10000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it-IT" altLang="it-IT" sz="2800">
              <a:solidFill>
                <a:srgbClr val="002060"/>
              </a:solidFill>
              <a:effectLst>
                <a:outerShdw blurRad="38100" dist="38100" dir="2700000" algn="tl">
                  <a:srgbClr val="C0C0C0"/>
                </a:outerShdw>
              </a:effectLst>
              <a:latin typeface="Trebuchet MS" pitchFamily="34" charset="0"/>
            </a:endParaRPr>
          </a:p>
        </p:txBody>
      </p:sp>
      <p:sp>
        <p:nvSpPr>
          <p:cNvPr id="39941" name="Rectangle 6"/>
          <p:cNvSpPr>
            <a:spLocks noChangeArrowheads="1"/>
          </p:cNvSpPr>
          <p:nvPr/>
        </p:nvSpPr>
        <p:spPr bwMode="auto">
          <a:xfrm>
            <a:off x="4356100" y="2420938"/>
            <a:ext cx="4608513" cy="3527425"/>
          </a:xfrm>
          <a:prstGeom prst="rect">
            <a:avLst/>
          </a:prstGeom>
          <a:noFill/>
          <a:ln w="9525">
            <a:noFill/>
            <a:round/>
            <a:headEnd/>
            <a:tailEnd/>
          </a:ln>
          <a:effectLst/>
        </p:spPr>
        <p:txBody>
          <a:bodyPr lIns="90000" tIns="46800" rIns="90000" bIns="46800" anchor="ct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sz="2000" b="1" dirty="0">
                <a:solidFill>
                  <a:srgbClr val="002060"/>
                </a:solidFill>
                <a:latin typeface="Times New Roman" pitchFamily="18" charset="0"/>
              </a:rPr>
              <a:t>DOLOMITI  &amp; AGING </a:t>
            </a: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sz="2000" b="1" dirty="0">
                <a:solidFill>
                  <a:srgbClr val="002060"/>
                </a:solidFill>
                <a:latin typeface="Times New Roman" pitchFamily="18" charset="0"/>
              </a:rPr>
              <a:t>“ANZIANI E SALUTE NEL TERRITORIO MONTANO”</a:t>
            </a: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sz="1000" b="1" dirty="0">
              <a:solidFill>
                <a:srgbClr val="002060"/>
              </a:solidFill>
              <a:latin typeface="Times New Roman" pitchFamily="18" charset="0"/>
            </a:endParaRP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sz="2000" b="1" dirty="0">
                <a:solidFill>
                  <a:srgbClr val="002060"/>
                </a:solidFill>
                <a:latin typeface="Times New Roman" pitchFamily="18" charset="0"/>
              </a:rPr>
              <a:t>MODELLI GESTIONALI </a:t>
            </a: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sz="2000" b="1" dirty="0">
                <a:solidFill>
                  <a:srgbClr val="002060"/>
                </a:solidFill>
                <a:latin typeface="Times New Roman" pitchFamily="18" charset="0"/>
              </a:rPr>
              <a:t>NEL LONG TERM CARE IN AMBITO MONTANO: ESPERIENZE A CONFRONTO</a:t>
            </a: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sz="1000" b="1" dirty="0">
              <a:solidFill>
                <a:srgbClr val="002060"/>
              </a:solidFill>
              <a:latin typeface="Times New Roman" pitchFamily="18" charset="0"/>
            </a:endParaRP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sz="500" b="1" dirty="0">
              <a:solidFill>
                <a:srgbClr val="002060"/>
              </a:solidFill>
              <a:latin typeface="Times New Roman" pitchFamily="18" charset="0"/>
            </a:endParaRP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dirty="0">
                <a:solidFill>
                  <a:srgbClr val="002060"/>
                </a:solidFill>
                <a:latin typeface="Times New Roman" pitchFamily="18" charset="0"/>
              </a:rPr>
              <a:t>venerdì 14 giugno 2019 – Cortina d’Ampezzo</a:t>
            </a: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sz="1000" b="1" dirty="0">
              <a:solidFill>
                <a:srgbClr val="002060"/>
              </a:solidFill>
              <a:latin typeface="Times New Roman" pitchFamily="18" charset="0"/>
            </a:endParaRP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sz="500" b="1" dirty="0">
              <a:solidFill>
                <a:srgbClr val="002060"/>
              </a:solidFill>
              <a:latin typeface="Times New Roman" pitchFamily="18" charset="0"/>
            </a:endParaRP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b="1" dirty="0">
              <a:solidFill>
                <a:srgbClr val="002060"/>
              </a:solidFill>
              <a:latin typeface="Times New Roman" pitchFamily="18" charset="0"/>
            </a:endParaRP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b="1" dirty="0">
                <a:solidFill>
                  <a:srgbClr val="002060"/>
                </a:solidFill>
                <a:latin typeface="Times New Roman" pitchFamily="18" charset="0"/>
              </a:rPr>
              <a:t>            Gian Antonio Dei </a:t>
            </a:r>
            <a:r>
              <a:rPr lang="it-IT" altLang="it-IT" b="1" dirty="0" err="1">
                <a:solidFill>
                  <a:srgbClr val="002060"/>
                </a:solidFill>
                <a:latin typeface="Times New Roman" pitchFamily="18" charset="0"/>
              </a:rPr>
              <a:t>Tos</a:t>
            </a:r>
            <a:r>
              <a:rPr lang="it-IT" altLang="it-IT" b="1" dirty="0">
                <a:solidFill>
                  <a:srgbClr val="002060"/>
                </a:solidFill>
                <a:latin typeface="Times New Roman" pitchFamily="18" charset="0"/>
              </a:rPr>
              <a:t> MD, MA</a:t>
            </a: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b="1" dirty="0">
                <a:solidFill>
                  <a:srgbClr val="002060"/>
                </a:solidFill>
                <a:latin typeface="Times New Roman" pitchFamily="18" charset="0"/>
              </a:rPr>
              <a:t>         Direttore dei Servizi Socio-Sanitari </a:t>
            </a: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b="1" dirty="0">
                <a:solidFill>
                  <a:srgbClr val="002060"/>
                </a:solidFill>
                <a:latin typeface="Times New Roman" pitchFamily="18" charset="0"/>
              </a:rPr>
              <a:t>                 Azienda ULSS 1 Dolomiti</a:t>
            </a:r>
          </a:p>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b="1" dirty="0">
              <a:latin typeface="Times New Roman" pitchFamily="18" charset="0"/>
            </a:endParaRPr>
          </a:p>
        </p:txBody>
      </p:sp>
      <p:sp>
        <p:nvSpPr>
          <p:cNvPr id="39942" name="Text Box 6"/>
          <p:cNvSpPr txBox="1">
            <a:spLocks noChangeArrowheads="1"/>
          </p:cNvSpPr>
          <p:nvPr/>
        </p:nvSpPr>
        <p:spPr bwMode="auto">
          <a:xfrm>
            <a:off x="1116013" y="1196975"/>
            <a:ext cx="6656387" cy="1311275"/>
          </a:xfrm>
          <a:prstGeom prst="rect">
            <a:avLst/>
          </a:prstGeom>
          <a:noFill/>
          <a:ln w="9525">
            <a:noFill/>
            <a:round/>
            <a:headEnd/>
            <a:tailEnd/>
          </a:ln>
          <a:effectLst/>
        </p:spPr>
        <p:txBody>
          <a:bodyPr anchor="ctr"/>
          <a:lstStyle/>
          <a:p>
            <a:pPr defTabSz="449263">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sz="4000">
              <a:solidFill>
                <a:srgbClr val="002060"/>
              </a:solidFill>
              <a:latin typeface="Calibri" pitchFamily="34" charset="0"/>
            </a:endParaRPr>
          </a:p>
        </p:txBody>
      </p:sp>
      <p:sp>
        <p:nvSpPr>
          <p:cNvPr id="39946" name="Rectangle 10"/>
          <p:cNvSpPr>
            <a:spLocks noChangeArrowheads="1"/>
          </p:cNvSpPr>
          <p:nvPr/>
        </p:nvSpPr>
        <p:spPr bwMode="auto">
          <a:xfrm>
            <a:off x="0" y="2914650"/>
            <a:ext cx="9144000" cy="0"/>
          </a:xfrm>
          <a:prstGeom prst="rect">
            <a:avLst/>
          </a:prstGeom>
          <a:noFill/>
          <a:ln w="9525">
            <a:noFill/>
            <a:miter lim="800000"/>
            <a:headEnd/>
            <a:tailEnd/>
          </a:ln>
          <a:effectLst/>
        </p:spPr>
        <p:txBody>
          <a:bodyPr wrap="none" anchor="ctr">
            <a:spAutoFit/>
          </a:bodyPr>
          <a:lstStyle/>
          <a:p>
            <a:endParaRPr lang="it-IT"/>
          </a:p>
        </p:txBody>
      </p:sp>
      <p:sp>
        <p:nvSpPr>
          <p:cNvPr id="39948" name="AutoShape 12" descr="Risultati immagini per feltre"/>
          <p:cNvSpPr>
            <a:spLocks noChangeAspect="1" noChangeArrowheads="1"/>
          </p:cNvSpPr>
          <p:nvPr/>
        </p:nvSpPr>
        <p:spPr bwMode="auto">
          <a:xfrm>
            <a:off x="4356100" y="1989138"/>
            <a:ext cx="2644775" cy="1549400"/>
          </a:xfrm>
          <a:prstGeom prst="rect">
            <a:avLst/>
          </a:prstGeom>
          <a:noFill/>
        </p:spPr>
        <p:txBody>
          <a:bodyPr/>
          <a:lstStyle/>
          <a:p>
            <a:endParaRPr lang="it-IT"/>
          </a:p>
        </p:txBody>
      </p:sp>
      <p:sp>
        <p:nvSpPr>
          <p:cNvPr id="39950" name="AutoShape 14" descr="Risultati immagini per feltre"/>
          <p:cNvSpPr>
            <a:spLocks noChangeAspect="1" noChangeArrowheads="1"/>
          </p:cNvSpPr>
          <p:nvPr/>
        </p:nvSpPr>
        <p:spPr bwMode="auto">
          <a:xfrm>
            <a:off x="4419600" y="3276600"/>
            <a:ext cx="304800" cy="304800"/>
          </a:xfrm>
          <a:prstGeom prst="rect">
            <a:avLst/>
          </a:prstGeom>
          <a:noFill/>
        </p:spPr>
        <p:txBody>
          <a:bodyPr/>
          <a:lstStyle/>
          <a:p>
            <a:endParaRPr lang="it-IT"/>
          </a:p>
        </p:txBody>
      </p:sp>
      <p:sp>
        <p:nvSpPr>
          <p:cNvPr id="39951" name="AutoShape 15" descr="Risultati immagini per feltre"/>
          <p:cNvSpPr>
            <a:spLocks noChangeAspect="1" noChangeArrowheads="1"/>
          </p:cNvSpPr>
          <p:nvPr/>
        </p:nvSpPr>
        <p:spPr bwMode="auto">
          <a:xfrm>
            <a:off x="4419600" y="3276600"/>
            <a:ext cx="304800" cy="304800"/>
          </a:xfrm>
          <a:prstGeom prst="rect">
            <a:avLst/>
          </a:prstGeom>
          <a:noFill/>
        </p:spPr>
        <p:txBody>
          <a:bodyPr/>
          <a:lstStyle/>
          <a:p>
            <a:endParaRPr lang="it-IT"/>
          </a:p>
        </p:txBody>
      </p:sp>
      <p:sp>
        <p:nvSpPr>
          <p:cNvPr id="39955" name="AutoShape 19" descr="Risultati immagini per immagini belluno"/>
          <p:cNvSpPr>
            <a:spLocks noChangeAspect="1" noChangeArrowheads="1"/>
          </p:cNvSpPr>
          <p:nvPr/>
        </p:nvSpPr>
        <p:spPr bwMode="auto">
          <a:xfrm>
            <a:off x="1985963" y="1490663"/>
            <a:ext cx="5172075" cy="3876675"/>
          </a:xfrm>
          <a:prstGeom prst="rect">
            <a:avLst/>
          </a:prstGeom>
          <a:noFill/>
        </p:spPr>
        <p:txBody>
          <a:bodyPr/>
          <a:lstStyle/>
          <a:p>
            <a:endParaRPr lang="it-IT"/>
          </a:p>
        </p:txBody>
      </p:sp>
      <p:sp>
        <p:nvSpPr>
          <p:cNvPr id="39956" name="AutoShape 20" descr="Risultati immagini per immagini belluno"/>
          <p:cNvSpPr>
            <a:spLocks noChangeAspect="1" noChangeArrowheads="1"/>
          </p:cNvSpPr>
          <p:nvPr/>
        </p:nvSpPr>
        <p:spPr bwMode="auto">
          <a:xfrm>
            <a:off x="1985963" y="1490663"/>
            <a:ext cx="5172075" cy="3876675"/>
          </a:xfrm>
          <a:prstGeom prst="rect">
            <a:avLst/>
          </a:prstGeom>
          <a:noFill/>
        </p:spPr>
        <p:txBody>
          <a:bodyPr/>
          <a:lstStyle/>
          <a:p>
            <a:endParaRPr lang="it-IT"/>
          </a:p>
        </p:txBody>
      </p:sp>
      <p:sp>
        <p:nvSpPr>
          <p:cNvPr id="39957" name="AutoShape 21" descr="Risultati immagini per immagini belluno"/>
          <p:cNvSpPr>
            <a:spLocks noChangeAspect="1" noChangeArrowheads="1"/>
          </p:cNvSpPr>
          <p:nvPr/>
        </p:nvSpPr>
        <p:spPr bwMode="auto">
          <a:xfrm>
            <a:off x="1979613" y="1484313"/>
            <a:ext cx="5172075" cy="3876675"/>
          </a:xfrm>
          <a:prstGeom prst="rect">
            <a:avLst/>
          </a:prstGeom>
          <a:noFill/>
        </p:spPr>
        <p:txBody>
          <a:bodyPr/>
          <a:lstStyle/>
          <a:p>
            <a:endParaRPr lang="it-IT"/>
          </a:p>
        </p:txBody>
      </p:sp>
      <p:pic>
        <p:nvPicPr>
          <p:cNvPr id="39961" name="Picture 25"/>
          <p:cNvPicPr>
            <a:picLocks noChangeAspect="1" noChangeArrowheads="1"/>
          </p:cNvPicPr>
          <p:nvPr/>
        </p:nvPicPr>
        <p:blipFill>
          <a:blip r:embed="rId3" cstate="print"/>
          <a:srcRect/>
          <a:stretch>
            <a:fillRect/>
          </a:stretch>
        </p:blipFill>
        <p:spPr bwMode="auto">
          <a:xfrm>
            <a:off x="0" y="6086475"/>
            <a:ext cx="1439862" cy="771525"/>
          </a:xfrm>
          <a:prstGeom prst="rect">
            <a:avLst/>
          </a:prstGeom>
          <a:noFill/>
          <a:ln w="9525">
            <a:noFill/>
            <a:miter lim="800000"/>
            <a:headEnd/>
            <a:tailEnd/>
          </a:ln>
          <a:effectLst/>
        </p:spPr>
      </p:pic>
      <p:sp>
        <p:nvSpPr>
          <p:cNvPr id="39963" name="AutoShape 27" descr="Risultato immagine per cure palliative belluno"/>
          <p:cNvSpPr>
            <a:spLocks noChangeAspect="1" noChangeArrowheads="1"/>
          </p:cNvSpPr>
          <p:nvPr/>
        </p:nvSpPr>
        <p:spPr bwMode="auto">
          <a:xfrm>
            <a:off x="2133600" y="1795463"/>
            <a:ext cx="4876800" cy="3267075"/>
          </a:xfrm>
          <a:prstGeom prst="rect">
            <a:avLst/>
          </a:prstGeom>
          <a:noFill/>
        </p:spPr>
        <p:txBody>
          <a:bodyPr/>
          <a:lstStyle/>
          <a:p>
            <a:endParaRPr lang="it-IT"/>
          </a:p>
        </p:txBody>
      </p:sp>
      <p:sp>
        <p:nvSpPr>
          <p:cNvPr id="39965" name="AutoShape 29" descr="Risultato immagine per cure palliative belluno"/>
          <p:cNvSpPr>
            <a:spLocks noChangeAspect="1" noChangeArrowheads="1"/>
          </p:cNvSpPr>
          <p:nvPr/>
        </p:nvSpPr>
        <p:spPr bwMode="auto">
          <a:xfrm>
            <a:off x="2133600" y="1795463"/>
            <a:ext cx="4876800" cy="3267075"/>
          </a:xfrm>
          <a:prstGeom prst="rect">
            <a:avLst/>
          </a:prstGeom>
          <a:noFill/>
        </p:spPr>
        <p:txBody>
          <a:bodyPr/>
          <a:lstStyle/>
          <a:p>
            <a:endParaRPr lang="it-IT"/>
          </a:p>
        </p:txBody>
      </p:sp>
      <p:sp>
        <p:nvSpPr>
          <p:cNvPr id="39967" name="AutoShape 31" descr="Risultato immagine per cure palliative belluno"/>
          <p:cNvSpPr>
            <a:spLocks noChangeAspect="1" noChangeArrowheads="1"/>
          </p:cNvSpPr>
          <p:nvPr/>
        </p:nvSpPr>
        <p:spPr bwMode="auto">
          <a:xfrm>
            <a:off x="2133600" y="1795463"/>
            <a:ext cx="4876800" cy="3267075"/>
          </a:xfrm>
          <a:prstGeom prst="rect">
            <a:avLst/>
          </a:prstGeom>
          <a:noFill/>
        </p:spPr>
        <p:txBody>
          <a:bodyPr/>
          <a:lstStyle/>
          <a:p>
            <a:endParaRPr lang="it-IT"/>
          </a:p>
        </p:txBody>
      </p:sp>
      <p:sp>
        <p:nvSpPr>
          <p:cNvPr id="39969" name="AutoShape 33" descr="Risultato immagine per cure palliative belluno"/>
          <p:cNvSpPr>
            <a:spLocks noChangeAspect="1" noChangeArrowheads="1"/>
          </p:cNvSpPr>
          <p:nvPr/>
        </p:nvSpPr>
        <p:spPr bwMode="auto">
          <a:xfrm>
            <a:off x="2133600" y="1795463"/>
            <a:ext cx="4876800" cy="3267075"/>
          </a:xfrm>
          <a:prstGeom prst="rect">
            <a:avLst/>
          </a:prstGeom>
          <a:noFill/>
        </p:spPr>
        <p:txBody>
          <a:bodyPr/>
          <a:lstStyle/>
          <a:p>
            <a:endParaRPr lang="it-IT"/>
          </a:p>
        </p:txBody>
      </p:sp>
      <p:pic>
        <p:nvPicPr>
          <p:cNvPr id="39974" name="Immagine 1"/>
          <p:cNvPicPr>
            <a:picLocks noChangeAspect="1" noChangeArrowheads="1"/>
          </p:cNvPicPr>
          <p:nvPr/>
        </p:nvPicPr>
        <p:blipFill>
          <a:blip r:embed="rId4" cstate="print"/>
          <a:srcRect/>
          <a:stretch>
            <a:fillRect/>
          </a:stretch>
        </p:blipFill>
        <p:spPr bwMode="auto">
          <a:xfrm>
            <a:off x="5724525" y="549275"/>
            <a:ext cx="3024188" cy="987425"/>
          </a:xfrm>
          <a:prstGeom prst="rect">
            <a:avLst/>
          </a:prstGeom>
          <a:noFill/>
          <a:ln w="9525">
            <a:noFill/>
            <a:miter lim="800000"/>
            <a:headEnd/>
            <a:tailEnd/>
          </a:ln>
        </p:spPr>
      </p:pic>
      <p:pic>
        <p:nvPicPr>
          <p:cNvPr id="39975" name="Immagine 2"/>
          <p:cNvPicPr>
            <a:picLocks noChangeAspect="1" noChangeArrowheads="1"/>
          </p:cNvPicPr>
          <p:nvPr/>
        </p:nvPicPr>
        <p:blipFill>
          <a:blip r:embed="rId5" cstate="print"/>
          <a:srcRect/>
          <a:stretch>
            <a:fillRect/>
          </a:stretch>
        </p:blipFill>
        <p:spPr bwMode="auto">
          <a:xfrm>
            <a:off x="0" y="549275"/>
            <a:ext cx="3914775" cy="885825"/>
          </a:xfrm>
          <a:prstGeom prst="rect">
            <a:avLst/>
          </a:prstGeom>
          <a:noFill/>
          <a:ln w="9525">
            <a:noFill/>
            <a:miter lim="800000"/>
            <a:headEnd/>
            <a:tailEnd/>
          </a:ln>
        </p:spPr>
      </p:pic>
      <p:pic>
        <p:nvPicPr>
          <p:cNvPr id="39976" name="Immagine 3"/>
          <p:cNvPicPr>
            <a:picLocks noChangeAspect="1" noChangeArrowheads="1"/>
          </p:cNvPicPr>
          <p:nvPr/>
        </p:nvPicPr>
        <p:blipFill>
          <a:blip r:embed="rId6" cstate="print"/>
          <a:srcRect/>
          <a:stretch>
            <a:fillRect/>
          </a:stretch>
        </p:blipFill>
        <p:spPr bwMode="auto">
          <a:xfrm>
            <a:off x="4067175" y="549275"/>
            <a:ext cx="1209675" cy="923925"/>
          </a:xfrm>
          <a:prstGeom prst="rect">
            <a:avLst/>
          </a:prstGeom>
          <a:noFill/>
          <a:ln w="9525">
            <a:noFill/>
            <a:miter lim="800000"/>
            <a:headEnd/>
            <a:tailEnd/>
          </a:ln>
        </p:spPr>
      </p:pic>
      <p:sp>
        <p:nvSpPr>
          <p:cNvPr id="39978" name="AutoShape 42" descr="T14037_10"/>
          <p:cNvSpPr>
            <a:spLocks noChangeAspect="1" noChangeArrowheads="1"/>
          </p:cNvSpPr>
          <p:nvPr/>
        </p:nvSpPr>
        <p:spPr bwMode="auto">
          <a:xfrm>
            <a:off x="4419600" y="3276600"/>
            <a:ext cx="304800" cy="304800"/>
          </a:xfrm>
          <a:prstGeom prst="rect">
            <a:avLst/>
          </a:prstGeom>
          <a:noFill/>
        </p:spPr>
        <p:txBody>
          <a:bodyPr/>
          <a:lstStyle/>
          <a:p>
            <a:endParaRPr lang="it-IT"/>
          </a:p>
        </p:txBody>
      </p:sp>
      <p:sp>
        <p:nvSpPr>
          <p:cNvPr id="39981" name="Text Box 45"/>
          <p:cNvSpPr txBox="1">
            <a:spLocks noChangeArrowheads="1"/>
          </p:cNvSpPr>
          <p:nvPr/>
        </p:nvSpPr>
        <p:spPr bwMode="auto">
          <a:xfrm>
            <a:off x="179388" y="5300663"/>
            <a:ext cx="4103687" cy="461665"/>
          </a:xfrm>
          <a:prstGeom prst="rect">
            <a:avLst/>
          </a:prstGeom>
          <a:noFill/>
          <a:ln w="9525">
            <a:noFill/>
            <a:miter lim="800000"/>
            <a:headEnd/>
            <a:tailEnd/>
          </a:ln>
          <a:effectLst/>
        </p:spPr>
        <p:txBody>
          <a:bodyPr>
            <a:spAutoFit/>
          </a:bodyPr>
          <a:lstStyle/>
          <a:p>
            <a:r>
              <a:rPr lang="it-IT" sz="800" dirty="0"/>
              <a:t>“</a:t>
            </a:r>
            <a:r>
              <a:rPr lang="it-IT" sz="800" dirty="0">
                <a:solidFill>
                  <a:schemeClr val="bg2"/>
                </a:solidFill>
              </a:rPr>
              <a:t>Scienza e carità”, olio su tela, (cm 197x249,5), Pablo Picasso, 1897</a:t>
            </a:r>
          </a:p>
          <a:p>
            <a:r>
              <a:rPr lang="it-IT" sz="800" dirty="0">
                <a:solidFill>
                  <a:schemeClr val="bg2"/>
                </a:solidFill>
              </a:rPr>
              <a:t>“</a:t>
            </a:r>
            <a:r>
              <a:rPr lang="it-IT" sz="800" dirty="0" err="1">
                <a:solidFill>
                  <a:schemeClr val="bg2"/>
                </a:solidFill>
              </a:rPr>
              <a:t>Museu</a:t>
            </a:r>
            <a:r>
              <a:rPr lang="it-IT" sz="800" dirty="0">
                <a:solidFill>
                  <a:schemeClr val="bg2"/>
                </a:solidFill>
              </a:rPr>
              <a:t> Picasso” di Barcellona</a:t>
            </a:r>
          </a:p>
          <a:p>
            <a:endParaRPr lang="it-IT" sz="800" dirty="0">
              <a:solidFill>
                <a:schemeClr val="bg2"/>
              </a:solidFill>
            </a:endParaRPr>
          </a:p>
        </p:txBody>
      </p:sp>
      <p:sp>
        <p:nvSpPr>
          <p:cNvPr id="39983" name="AutoShape 47" descr="Risultati immagini per scienza e carità picasso"/>
          <p:cNvSpPr>
            <a:spLocks noChangeAspect="1" noChangeArrowheads="1"/>
          </p:cNvSpPr>
          <p:nvPr/>
        </p:nvSpPr>
        <p:spPr bwMode="auto">
          <a:xfrm>
            <a:off x="1047750" y="652463"/>
            <a:ext cx="7048500" cy="5553075"/>
          </a:xfrm>
          <a:prstGeom prst="rect">
            <a:avLst/>
          </a:prstGeom>
          <a:noFill/>
        </p:spPr>
        <p:txBody>
          <a:bodyPr/>
          <a:lstStyle/>
          <a:p>
            <a:endParaRPr lang="it-IT"/>
          </a:p>
        </p:txBody>
      </p:sp>
      <p:sp>
        <p:nvSpPr>
          <p:cNvPr id="39987" name="AutoShape 51" descr="Risultati immagini per scienza e carità picasso"/>
          <p:cNvSpPr>
            <a:spLocks noChangeAspect="1" noChangeArrowheads="1"/>
          </p:cNvSpPr>
          <p:nvPr/>
        </p:nvSpPr>
        <p:spPr bwMode="auto">
          <a:xfrm>
            <a:off x="155575" y="46038"/>
            <a:ext cx="7048500" cy="5553075"/>
          </a:xfrm>
          <a:prstGeom prst="rect">
            <a:avLst/>
          </a:prstGeom>
          <a:noFill/>
        </p:spPr>
        <p:txBody>
          <a:bodyPr/>
          <a:lstStyle/>
          <a:p>
            <a:endParaRPr lang="it-IT"/>
          </a:p>
        </p:txBody>
      </p:sp>
      <p:sp>
        <p:nvSpPr>
          <p:cNvPr id="39991" name="AutoShape 55" descr="Risultati immagini per scienza e carità picasso"/>
          <p:cNvSpPr>
            <a:spLocks noChangeAspect="1" noChangeArrowheads="1"/>
          </p:cNvSpPr>
          <p:nvPr/>
        </p:nvSpPr>
        <p:spPr bwMode="auto">
          <a:xfrm>
            <a:off x="155575" y="46038"/>
            <a:ext cx="6000750" cy="4714875"/>
          </a:xfrm>
          <a:prstGeom prst="rect">
            <a:avLst/>
          </a:prstGeom>
          <a:noFill/>
        </p:spPr>
        <p:txBody>
          <a:bodyPr/>
          <a:lstStyle/>
          <a:p>
            <a:endParaRPr lang="it-IT"/>
          </a:p>
        </p:txBody>
      </p:sp>
      <p:sp>
        <p:nvSpPr>
          <p:cNvPr id="39993" name="AutoShape 57" descr="Risultati immagini per scienza e carità picasso"/>
          <p:cNvSpPr>
            <a:spLocks noChangeAspect="1" noChangeArrowheads="1"/>
          </p:cNvSpPr>
          <p:nvPr/>
        </p:nvSpPr>
        <p:spPr bwMode="auto">
          <a:xfrm>
            <a:off x="155575" y="46038"/>
            <a:ext cx="6000750" cy="4714875"/>
          </a:xfrm>
          <a:prstGeom prst="rect">
            <a:avLst/>
          </a:prstGeom>
          <a:noFill/>
        </p:spPr>
        <p:txBody>
          <a:bodyPr/>
          <a:lstStyle/>
          <a:p>
            <a:endParaRPr lang="it-IT"/>
          </a:p>
        </p:txBody>
      </p:sp>
      <p:pic>
        <p:nvPicPr>
          <p:cNvPr id="39994" name="Picture 58" descr="science-and-charity-picasso-1024x806"/>
          <p:cNvPicPr>
            <a:picLocks noChangeAspect="1" noChangeArrowheads="1"/>
          </p:cNvPicPr>
          <p:nvPr/>
        </p:nvPicPr>
        <p:blipFill>
          <a:blip r:embed="rId7" cstate="print"/>
          <a:srcRect/>
          <a:stretch>
            <a:fillRect/>
          </a:stretch>
        </p:blipFill>
        <p:spPr bwMode="auto">
          <a:xfrm>
            <a:off x="250825" y="2060575"/>
            <a:ext cx="4032250" cy="3167063"/>
          </a:xfrm>
          <a:prstGeom prst="rect">
            <a:avLst/>
          </a:prstGeom>
          <a:noFill/>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33123"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33124" name="Rectangle 4"/>
          <p:cNvSpPr>
            <a:spLocks noChangeArrowheads="1"/>
          </p:cNvSpPr>
          <p:nvPr/>
        </p:nvSpPr>
        <p:spPr bwMode="auto">
          <a:xfrm>
            <a:off x="323850" y="1052513"/>
            <a:ext cx="8424863" cy="285750"/>
          </a:xfrm>
          <a:prstGeom prst="rect">
            <a:avLst/>
          </a:prstGeom>
          <a:noFill/>
          <a:ln w="9525">
            <a:noFill/>
            <a:miter lim="800000"/>
            <a:headEnd/>
            <a:tailEnd/>
          </a:ln>
          <a:effectLst/>
        </p:spPr>
        <p:txBody>
          <a:bodyPr>
            <a:spAutoFit/>
          </a:bodyPr>
          <a:lstStyle/>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p:txBody>
      </p:sp>
      <p:sp>
        <p:nvSpPr>
          <p:cNvPr id="133125"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
        <p:nvSpPr>
          <p:cNvPr id="133127" name="Rectangle 7"/>
          <p:cNvSpPr>
            <a:spLocks noChangeArrowheads="1"/>
          </p:cNvSpPr>
          <p:nvPr/>
        </p:nvSpPr>
        <p:spPr bwMode="auto">
          <a:xfrm>
            <a:off x="2268538" y="548680"/>
            <a:ext cx="5179688" cy="646331"/>
          </a:xfrm>
          <a:prstGeom prst="rect">
            <a:avLst/>
          </a:prstGeom>
          <a:noFill/>
          <a:ln w="9525">
            <a:noFill/>
            <a:miter lim="800000"/>
            <a:headEnd/>
            <a:tailEnd/>
          </a:ln>
          <a:effectLst/>
        </p:spPr>
        <p:txBody>
          <a:bodyPr wrap="none">
            <a:spAutoFit/>
          </a:bodyPr>
          <a:lstStyle/>
          <a:p>
            <a:r>
              <a:rPr lang="it-IT" b="1" dirty="0">
                <a:solidFill>
                  <a:srgbClr val="002060"/>
                </a:solidFill>
                <a:latin typeface="Times New Roman" pitchFamily="18" charset="0"/>
                <a:cs typeface="Times New Roman" pitchFamily="18" charset="0"/>
              </a:rPr>
              <a:t>IL QUADRO DELLE RISORSE ECONOMICHE </a:t>
            </a:r>
          </a:p>
          <a:p>
            <a:r>
              <a:rPr lang="it-IT" b="1" dirty="0">
                <a:solidFill>
                  <a:srgbClr val="002060"/>
                </a:solidFill>
                <a:latin typeface="Times New Roman" pitchFamily="18" charset="0"/>
                <a:cs typeface="Times New Roman" pitchFamily="18" charset="0"/>
              </a:rPr>
              <a:t>PER I SERVIZI SOCIO-SANITARI</a:t>
            </a:r>
          </a:p>
        </p:txBody>
      </p:sp>
      <p:pic>
        <p:nvPicPr>
          <p:cNvPr id="133129" name="Picture 9"/>
          <p:cNvPicPr>
            <a:picLocks noChangeAspect="1" noChangeArrowheads="1"/>
          </p:cNvPicPr>
          <p:nvPr/>
        </p:nvPicPr>
        <p:blipFill>
          <a:blip r:embed="rId3" cstate="print"/>
          <a:srcRect/>
          <a:stretch>
            <a:fillRect/>
          </a:stretch>
        </p:blipFill>
        <p:spPr bwMode="auto">
          <a:xfrm>
            <a:off x="1476375" y="1412875"/>
            <a:ext cx="6391275" cy="3114675"/>
          </a:xfrm>
          <a:prstGeom prst="rect">
            <a:avLst/>
          </a:prstGeom>
          <a:noFill/>
          <a:ln w="9525">
            <a:noFill/>
            <a:miter lim="800000"/>
            <a:headEnd/>
            <a:tailEnd/>
          </a:ln>
          <a:effectLst/>
        </p:spPr>
      </p:pic>
      <p:pic>
        <p:nvPicPr>
          <p:cNvPr id="133130" name="Picture 10"/>
          <p:cNvPicPr>
            <a:picLocks noChangeAspect="1" noChangeArrowheads="1"/>
          </p:cNvPicPr>
          <p:nvPr/>
        </p:nvPicPr>
        <p:blipFill>
          <a:blip r:embed="rId4" cstate="print"/>
          <a:srcRect/>
          <a:stretch>
            <a:fillRect/>
          </a:stretch>
        </p:blipFill>
        <p:spPr bwMode="auto">
          <a:xfrm>
            <a:off x="1476375" y="4508500"/>
            <a:ext cx="6486525" cy="1905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31075"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31076" name="Rectangle 4"/>
          <p:cNvSpPr>
            <a:spLocks noChangeArrowheads="1"/>
          </p:cNvSpPr>
          <p:nvPr/>
        </p:nvSpPr>
        <p:spPr bwMode="auto">
          <a:xfrm>
            <a:off x="323850" y="1052513"/>
            <a:ext cx="8424863" cy="285750"/>
          </a:xfrm>
          <a:prstGeom prst="rect">
            <a:avLst/>
          </a:prstGeom>
          <a:noFill/>
          <a:ln w="9525">
            <a:noFill/>
            <a:miter lim="800000"/>
            <a:headEnd/>
            <a:tailEnd/>
          </a:ln>
          <a:effectLst/>
        </p:spPr>
        <p:txBody>
          <a:bodyPr>
            <a:spAutoFit/>
          </a:bodyPr>
          <a:lstStyle/>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p:txBody>
      </p:sp>
      <p:sp>
        <p:nvSpPr>
          <p:cNvPr id="131077"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pic>
        <p:nvPicPr>
          <p:cNvPr id="131079" name="Picture 7"/>
          <p:cNvPicPr>
            <a:picLocks noChangeAspect="1" noChangeArrowheads="1"/>
          </p:cNvPicPr>
          <p:nvPr/>
        </p:nvPicPr>
        <p:blipFill>
          <a:blip r:embed="rId3" cstate="print"/>
          <a:srcRect/>
          <a:stretch>
            <a:fillRect/>
          </a:stretch>
        </p:blipFill>
        <p:spPr bwMode="auto">
          <a:xfrm>
            <a:off x="1403350" y="1341438"/>
            <a:ext cx="6524625" cy="3314700"/>
          </a:xfrm>
          <a:prstGeom prst="rect">
            <a:avLst/>
          </a:prstGeom>
          <a:noFill/>
          <a:ln w="9525">
            <a:noFill/>
            <a:miter lim="800000"/>
            <a:headEnd/>
            <a:tailEnd/>
          </a:ln>
          <a:effectLst/>
        </p:spPr>
      </p:pic>
      <p:sp>
        <p:nvSpPr>
          <p:cNvPr id="131080" name="Rectangle 8"/>
          <p:cNvSpPr>
            <a:spLocks noChangeArrowheads="1"/>
          </p:cNvSpPr>
          <p:nvPr/>
        </p:nvSpPr>
        <p:spPr bwMode="auto">
          <a:xfrm>
            <a:off x="2268538" y="476672"/>
            <a:ext cx="5179688" cy="646331"/>
          </a:xfrm>
          <a:prstGeom prst="rect">
            <a:avLst/>
          </a:prstGeom>
          <a:noFill/>
          <a:ln w="9525">
            <a:noFill/>
            <a:miter lim="800000"/>
            <a:headEnd/>
            <a:tailEnd/>
          </a:ln>
          <a:effectLst/>
        </p:spPr>
        <p:txBody>
          <a:bodyPr wrap="none">
            <a:spAutoFit/>
          </a:bodyPr>
          <a:lstStyle/>
          <a:p>
            <a:r>
              <a:rPr lang="it-IT" b="1" dirty="0">
                <a:solidFill>
                  <a:srgbClr val="002060"/>
                </a:solidFill>
                <a:latin typeface="Times New Roman" pitchFamily="18" charset="0"/>
                <a:cs typeface="Times New Roman" pitchFamily="18" charset="0"/>
              </a:rPr>
              <a:t>IL QUADRO DELLE RISORSE ECONOMICHE </a:t>
            </a:r>
          </a:p>
          <a:p>
            <a:r>
              <a:rPr lang="it-IT" b="1" dirty="0">
                <a:solidFill>
                  <a:srgbClr val="002060"/>
                </a:solidFill>
                <a:latin typeface="Times New Roman" pitchFamily="18" charset="0"/>
                <a:cs typeface="Times New Roman" pitchFamily="18" charset="0"/>
              </a:rPr>
              <a:t>PER I SERVIZI SOCIO-SANITARI</a:t>
            </a:r>
          </a:p>
        </p:txBody>
      </p:sp>
      <p:pic>
        <p:nvPicPr>
          <p:cNvPr id="131081" name="Picture 9"/>
          <p:cNvPicPr>
            <a:picLocks noChangeAspect="1" noChangeArrowheads="1"/>
          </p:cNvPicPr>
          <p:nvPr/>
        </p:nvPicPr>
        <p:blipFill>
          <a:blip r:embed="rId4" cstate="print"/>
          <a:srcRect/>
          <a:stretch>
            <a:fillRect/>
          </a:stretch>
        </p:blipFill>
        <p:spPr bwMode="auto">
          <a:xfrm>
            <a:off x="1547813" y="4652963"/>
            <a:ext cx="6248400" cy="19526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34147"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34148" name="Rectangle 4"/>
          <p:cNvSpPr>
            <a:spLocks noChangeArrowheads="1"/>
          </p:cNvSpPr>
          <p:nvPr/>
        </p:nvSpPr>
        <p:spPr bwMode="auto">
          <a:xfrm>
            <a:off x="323850" y="1052513"/>
            <a:ext cx="8424863" cy="285750"/>
          </a:xfrm>
          <a:prstGeom prst="rect">
            <a:avLst/>
          </a:prstGeom>
          <a:noFill/>
          <a:ln w="9525">
            <a:noFill/>
            <a:miter lim="800000"/>
            <a:headEnd/>
            <a:tailEnd/>
          </a:ln>
          <a:effectLst/>
        </p:spPr>
        <p:txBody>
          <a:bodyPr>
            <a:spAutoFit/>
          </a:bodyPr>
          <a:lstStyle/>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p:txBody>
      </p:sp>
      <p:sp>
        <p:nvSpPr>
          <p:cNvPr id="134149"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
        <p:nvSpPr>
          <p:cNvPr id="134151" name="Rectangle 7"/>
          <p:cNvSpPr>
            <a:spLocks noChangeArrowheads="1"/>
          </p:cNvSpPr>
          <p:nvPr/>
        </p:nvSpPr>
        <p:spPr bwMode="auto">
          <a:xfrm>
            <a:off x="2268538" y="692150"/>
            <a:ext cx="5179688" cy="646331"/>
          </a:xfrm>
          <a:prstGeom prst="rect">
            <a:avLst/>
          </a:prstGeom>
          <a:noFill/>
          <a:ln w="9525">
            <a:noFill/>
            <a:miter lim="800000"/>
            <a:headEnd/>
            <a:tailEnd/>
          </a:ln>
          <a:effectLst/>
        </p:spPr>
        <p:txBody>
          <a:bodyPr wrap="none">
            <a:spAutoFit/>
          </a:bodyPr>
          <a:lstStyle/>
          <a:p>
            <a:r>
              <a:rPr lang="it-IT" b="1" dirty="0">
                <a:solidFill>
                  <a:srgbClr val="002060"/>
                </a:solidFill>
                <a:latin typeface="Times New Roman" pitchFamily="18" charset="0"/>
                <a:cs typeface="Times New Roman" pitchFamily="18" charset="0"/>
              </a:rPr>
              <a:t>IL QUADRO DELLE RISORSE ECONOMICHE </a:t>
            </a:r>
          </a:p>
          <a:p>
            <a:r>
              <a:rPr lang="it-IT" b="1" dirty="0">
                <a:solidFill>
                  <a:srgbClr val="002060"/>
                </a:solidFill>
                <a:latin typeface="Times New Roman" pitchFamily="18" charset="0"/>
                <a:cs typeface="Times New Roman" pitchFamily="18" charset="0"/>
              </a:rPr>
              <a:t>PER I SERVIZI SOCIO-SANITARI</a:t>
            </a:r>
          </a:p>
        </p:txBody>
      </p:sp>
      <p:pic>
        <p:nvPicPr>
          <p:cNvPr id="134153" name="Picture 9"/>
          <p:cNvPicPr>
            <a:picLocks noChangeAspect="1" noChangeArrowheads="1"/>
          </p:cNvPicPr>
          <p:nvPr/>
        </p:nvPicPr>
        <p:blipFill>
          <a:blip r:embed="rId3" cstate="print"/>
          <a:srcRect/>
          <a:stretch>
            <a:fillRect/>
          </a:stretch>
        </p:blipFill>
        <p:spPr bwMode="auto">
          <a:xfrm>
            <a:off x="1403350" y="1773238"/>
            <a:ext cx="6477000" cy="4352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2002234"/>
          </a:xfrm>
        </p:spPr>
        <p:txBody>
          <a:bodyPr/>
          <a:lstStyle/>
          <a:p>
            <a:r>
              <a:rPr lang="it-IT" sz="3600" dirty="0">
                <a:solidFill>
                  <a:srgbClr val="FF0000"/>
                </a:solidFill>
                <a:latin typeface="Times New Roman" pitchFamily="18" charset="0"/>
                <a:cs typeface="Times New Roman" pitchFamily="18" charset="0"/>
              </a:rPr>
              <a:t>RISORSE ECONOMICHE DISPOBILI PROVINCIA BELLUNO NELL’AREA SOCIO-SANITARIA</a:t>
            </a:r>
          </a:p>
        </p:txBody>
      </p:sp>
      <p:sp>
        <p:nvSpPr>
          <p:cNvPr id="4" name="Segnaposto testo 3"/>
          <p:cNvSpPr>
            <a:spLocks noGrp="1"/>
          </p:cNvSpPr>
          <p:nvPr>
            <p:ph type="body" sz="half" idx="2"/>
          </p:nvPr>
        </p:nvSpPr>
        <p:spPr>
          <a:xfrm>
            <a:off x="4716016" y="3068961"/>
            <a:ext cx="4038600" cy="2016223"/>
          </a:xfrm>
        </p:spPr>
        <p:txBody>
          <a:bodyPr/>
          <a:lstStyle/>
          <a:p>
            <a:pPr>
              <a:buNone/>
            </a:pPr>
            <a:r>
              <a:rPr lang="it-IT" dirty="0">
                <a:solidFill>
                  <a:srgbClr val="002060"/>
                </a:solidFill>
                <a:latin typeface="Times New Roman" pitchFamily="18" charset="0"/>
                <a:cs typeface="Times New Roman" pitchFamily="18" charset="0"/>
              </a:rPr>
              <a:t>Belluno: € 83.823.976</a:t>
            </a:r>
          </a:p>
          <a:p>
            <a:pPr>
              <a:buNone/>
            </a:pPr>
            <a:endParaRPr lang="it-IT" dirty="0">
              <a:solidFill>
                <a:srgbClr val="002060"/>
              </a:solidFill>
              <a:latin typeface="Times New Roman" pitchFamily="18" charset="0"/>
              <a:cs typeface="Times New Roman" pitchFamily="18" charset="0"/>
            </a:endParaRPr>
          </a:p>
          <a:p>
            <a:pPr>
              <a:buNone/>
            </a:pPr>
            <a:r>
              <a:rPr lang="it-IT" dirty="0">
                <a:solidFill>
                  <a:srgbClr val="002060"/>
                </a:solidFill>
                <a:latin typeface="Times New Roman" pitchFamily="18" charset="0"/>
                <a:cs typeface="Times New Roman" pitchFamily="18" charset="0"/>
              </a:rPr>
              <a:t>Feltre: € 61.734.219</a:t>
            </a:r>
          </a:p>
        </p:txBody>
      </p:sp>
      <p:pic>
        <p:nvPicPr>
          <p:cNvPr id="1026" name="Picture 2" descr="C:\Users\gianantonio.deitos\Desktop\rubinetto.jpg"/>
          <p:cNvPicPr>
            <a:picLocks noChangeAspect="1" noChangeArrowheads="1"/>
          </p:cNvPicPr>
          <p:nvPr/>
        </p:nvPicPr>
        <p:blipFill>
          <a:blip r:embed="rId2" cstate="print"/>
          <a:srcRect/>
          <a:stretch>
            <a:fillRect/>
          </a:stretch>
        </p:blipFill>
        <p:spPr bwMode="auto">
          <a:xfrm>
            <a:off x="179512" y="2420888"/>
            <a:ext cx="4328160" cy="323746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18787"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18788" name="Rectangle 4"/>
          <p:cNvSpPr>
            <a:spLocks noChangeArrowheads="1"/>
          </p:cNvSpPr>
          <p:nvPr/>
        </p:nvSpPr>
        <p:spPr bwMode="auto">
          <a:xfrm>
            <a:off x="251520" y="1052736"/>
            <a:ext cx="8640960" cy="4850559"/>
          </a:xfrm>
          <a:prstGeom prst="rect">
            <a:avLst/>
          </a:prstGeom>
          <a:noFill/>
          <a:ln w="9525">
            <a:noFill/>
            <a:miter lim="800000"/>
            <a:headEnd/>
            <a:tailEnd/>
          </a:ln>
          <a:effectLst/>
        </p:spPr>
        <p:txBody>
          <a:bodyPr wrap="square">
            <a:spAutoFit/>
          </a:bodyPr>
          <a:lstStyle/>
          <a:p>
            <a:pPr>
              <a:lnSpc>
                <a:spcPct val="120000"/>
              </a:lnSpc>
              <a:spcBef>
                <a:spcPct val="50000"/>
              </a:spcBef>
            </a:pPr>
            <a:endParaRPr lang="it-IT" sz="1000" b="1" dirty="0">
              <a:cs typeface="Arial" charset="0"/>
            </a:endParaRPr>
          </a:p>
          <a:p>
            <a:pPr algn="ctr">
              <a:lnSpc>
                <a:spcPct val="120000"/>
              </a:lnSpc>
              <a:spcBef>
                <a:spcPct val="50000"/>
              </a:spcBef>
            </a:pPr>
            <a:r>
              <a:rPr lang="it-IT" sz="4800" dirty="0">
                <a:solidFill>
                  <a:srgbClr val="FF0000"/>
                </a:solidFill>
                <a:latin typeface="Times New Roman" pitchFamily="18" charset="0"/>
                <a:cs typeface="Times New Roman" pitchFamily="18" charset="0"/>
              </a:rPr>
              <a:t>COSA CI ATTENDE?</a:t>
            </a:r>
          </a:p>
          <a:p>
            <a:pPr>
              <a:lnSpc>
                <a:spcPct val="120000"/>
              </a:lnSpc>
              <a:spcBef>
                <a:spcPct val="50000"/>
              </a:spcBef>
            </a:pPr>
            <a:endParaRPr lang="it-IT" sz="1000" b="1" dirty="0">
              <a:cs typeface="Arial" charset="0"/>
            </a:endParaRPr>
          </a:p>
          <a:p>
            <a:pPr>
              <a:lnSpc>
                <a:spcPct val="120000"/>
              </a:lnSpc>
              <a:spcBef>
                <a:spcPct val="50000"/>
              </a:spcBef>
            </a:pPr>
            <a:r>
              <a:rPr lang="it-IT" dirty="0">
                <a:solidFill>
                  <a:srgbClr val="002060"/>
                </a:solidFill>
                <a:latin typeface="Times New Roman" pitchFamily="18" charset="0"/>
                <a:cs typeface="Times New Roman" pitchFamily="18" charset="0"/>
              </a:rPr>
              <a:t>L’</a:t>
            </a:r>
            <a:r>
              <a:rPr lang="it-IT" dirty="0">
                <a:solidFill>
                  <a:srgbClr val="FF0000"/>
                </a:solidFill>
                <a:latin typeface="Times New Roman" pitchFamily="18" charset="0"/>
                <a:cs typeface="Times New Roman" pitchFamily="18" charset="0"/>
              </a:rPr>
              <a:t>invecchiamento della popolazione </a:t>
            </a:r>
            <a:r>
              <a:rPr lang="it-IT" dirty="0">
                <a:solidFill>
                  <a:srgbClr val="002060"/>
                </a:solidFill>
                <a:latin typeface="Times New Roman" pitchFamily="18" charset="0"/>
                <a:cs typeface="Times New Roman" pitchFamily="18" charset="0"/>
              </a:rPr>
              <a:t>è una delle sfide più rilevanti che il nostro Paese, e ancor più le Amministrazioni che si collocano nei territori montani quali il bellunese, sono chiamati ad affrontare nei prossimi anni: </a:t>
            </a:r>
          </a:p>
          <a:p>
            <a:pPr>
              <a:lnSpc>
                <a:spcPct val="120000"/>
              </a:lnSpc>
              <a:spcBef>
                <a:spcPct val="50000"/>
              </a:spcBef>
              <a:buFontTx/>
              <a:buChar char="•"/>
            </a:pPr>
            <a:r>
              <a:rPr lang="it-IT" dirty="0">
                <a:solidFill>
                  <a:srgbClr val="002060"/>
                </a:solidFill>
                <a:latin typeface="Times New Roman" pitchFamily="18" charset="0"/>
                <a:cs typeface="Times New Roman" pitchFamily="18" charset="0"/>
              </a:rPr>
              <a:t> l’indebolimento del </a:t>
            </a:r>
            <a:r>
              <a:rPr lang="it-IT" dirty="0" smtClean="0">
                <a:solidFill>
                  <a:srgbClr val="002060"/>
                </a:solidFill>
                <a:latin typeface="Times New Roman" pitchFamily="18" charset="0"/>
                <a:cs typeface="Times New Roman" pitchFamily="18" charset="0"/>
              </a:rPr>
              <a:t>welfare basato sulle risorse della famiglia, </a:t>
            </a:r>
            <a:endParaRPr lang="it-IT" dirty="0">
              <a:solidFill>
                <a:srgbClr val="002060"/>
              </a:solidFill>
              <a:latin typeface="Times New Roman" pitchFamily="18" charset="0"/>
              <a:cs typeface="Times New Roman" pitchFamily="18" charset="0"/>
            </a:endParaRPr>
          </a:p>
          <a:p>
            <a:pPr>
              <a:lnSpc>
                <a:spcPct val="120000"/>
              </a:lnSpc>
              <a:spcBef>
                <a:spcPct val="50000"/>
              </a:spcBef>
              <a:buFontTx/>
              <a:buChar char="•"/>
            </a:pPr>
            <a:r>
              <a:rPr lang="it-IT" dirty="0">
                <a:solidFill>
                  <a:srgbClr val="002060"/>
                </a:solidFill>
                <a:latin typeface="Times New Roman" pitchFamily="18" charset="0"/>
                <a:cs typeface="Times New Roman" pitchFamily="18" charset="0"/>
              </a:rPr>
              <a:t> le difficoltà del settore pubblico nel fornire servizi agli anziani e alle loro famiglie, il ricorso ad assistenti familiari straniere (le cosiddette badanti) e altre soluzioni “informali” di assistenza </a:t>
            </a:r>
          </a:p>
          <a:p>
            <a:pPr>
              <a:lnSpc>
                <a:spcPct val="120000"/>
              </a:lnSpc>
              <a:spcBef>
                <a:spcPct val="50000"/>
              </a:spcBef>
            </a:pPr>
            <a:endParaRPr lang="it-IT" sz="200" b="1" dirty="0">
              <a:solidFill>
                <a:srgbClr val="002060"/>
              </a:solidFill>
              <a:latin typeface="Times New Roman" pitchFamily="18" charset="0"/>
              <a:cs typeface="Times New Roman" pitchFamily="18" charset="0"/>
            </a:endParaRPr>
          </a:p>
          <a:p>
            <a:pPr>
              <a:lnSpc>
                <a:spcPct val="120000"/>
              </a:lnSpc>
              <a:spcBef>
                <a:spcPct val="50000"/>
              </a:spcBef>
            </a:pPr>
            <a:endParaRPr lang="it-IT" sz="200" b="1" dirty="0">
              <a:solidFill>
                <a:srgbClr val="002060"/>
              </a:solidFill>
              <a:latin typeface="Times New Roman" pitchFamily="18" charset="0"/>
              <a:cs typeface="Times New Roman" pitchFamily="18" charset="0"/>
            </a:endParaRPr>
          </a:p>
          <a:p>
            <a:pPr>
              <a:lnSpc>
                <a:spcPct val="120000"/>
              </a:lnSpc>
              <a:spcBef>
                <a:spcPct val="50000"/>
              </a:spcBef>
            </a:pPr>
            <a:endParaRPr lang="it-IT" sz="200" b="1" dirty="0">
              <a:solidFill>
                <a:srgbClr val="002060"/>
              </a:solidFill>
              <a:latin typeface="Times New Roman" pitchFamily="18" charset="0"/>
              <a:cs typeface="Times New Roman" pitchFamily="18" charset="0"/>
            </a:endParaRPr>
          </a:p>
          <a:p>
            <a:pPr>
              <a:lnSpc>
                <a:spcPct val="120000"/>
              </a:lnSpc>
              <a:spcBef>
                <a:spcPct val="50000"/>
              </a:spcBef>
            </a:pPr>
            <a:endParaRPr lang="it-IT" sz="200" b="1" dirty="0">
              <a:solidFill>
                <a:srgbClr val="002060"/>
              </a:solidFill>
              <a:latin typeface="Times New Roman" pitchFamily="18" charset="0"/>
              <a:cs typeface="Times New Roman" pitchFamily="18" charset="0"/>
            </a:endParaRPr>
          </a:p>
          <a:p>
            <a:pPr>
              <a:lnSpc>
                <a:spcPct val="120000"/>
              </a:lnSpc>
              <a:spcBef>
                <a:spcPct val="50000"/>
              </a:spcBef>
            </a:pPr>
            <a:endParaRPr lang="it-IT" sz="200" b="1" dirty="0">
              <a:solidFill>
                <a:srgbClr val="002060"/>
              </a:solidFill>
              <a:latin typeface="Times New Roman" pitchFamily="18" charset="0"/>
              <a:cs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p:txBody>
      </p:sp>
      <p:sp>
        <p:nvSpPr>
          <p:cNvPr id="118789"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20835"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20836" name="Rectangle 4"/>
          <p:cNvSpPr>
            <a:spLocks noChangeArrowheads="1"/>
          </p:cNvSpPr>
          <p:nvPr/>
        </p:nvSpPr>
        <p:spPr bwMode="auto">
          <a:xfrm>
            <a:off x="323850" y="836613"/>
            <a:ext cx="8568630" cy="5647572"/>
          </a:xfrm>
          <a:prstGeom prst="rect">
            <a:avLst/>
          </a:prstGeom>
          <a:noFill/>
          <a:ln w="9525">
            <a:noFill/>
            <a:miter lim="800000"/>
            <a:headEnd/>
            <a:tailEnd/>
          </a:ln>
          <a:effectLst/>
        </p:spPr>
        <p:txBody>
          <a:bodyPr wrap="square">
            <a:spAutoFit/>
          </a:bodyPr>
          <a:lstStyle/>
          <a:p>
            <a:pPr marL="342900" indent="-342900">
              <a:lnSpc>
                <a:spcPct val="120000"/>
              </a:lnSpc>
              <a:spcBef>
                <a:spcPct val="50000"/>
              </a:spcBef>
            </a:pPr>
            <a:endParaRPr lang="it-IT" sz="1000" b="1" dirty="0">
              <a:cs typeface="Arial" charset="0"/>
            </a:endParaRPr>
          </a:p>
          <a:p>
            <a:pPr marL="342900" indent="-342900" algn="ctr">
              <a:lnSpc>
                <a:spcPct val="120000"/>
              </a:lnSpc>
              <a:spcBef>
                <a:spcPct val="50000"/>
              </a:spcBef>
            </a:pPr>
            <a:r>
              <a:rPr lang="it-IT" sz="4800" dirty="0">
                <a:solidFill>
                  <a:srgbClr val="FF0000"/>
                </a:solidFill>
                <a:latin typeface="Times New Roman" pitchFamily="18" charset="0"/>
                <a:cs typeface="Times New Roman" pitchFamily="18" charset="0"/>
              </a:rPr>
              <a:t>I PROCESSI DELL’LTC</a:t>
            </a:r>
          </a:p>
          <a:p>
            <a:pPr marL="342900" indent="-342900">
              <a:lnSpc>
                <a:spcPct val="120000"/>
              </a:lnSpc>
              <a:spcBef>
                <a:spcPct val="50000"/>
              </a:spcBef>
            </a:pPr>
            <a:endParaRPr lang="it-IT" sz="1000" b="1" dirty="0">
              <a:cs typeface="Arial" charset="0"/>
            </a:endParaRPr>
          </a:p>
          <a:p>
            <a:pPr marL="342900" indent="-342900" algn="just">
              <a:lnSpc>
                <a:spcPct val="120000"/>
              </a:lnSpc>
              <a:spcBef>
                <a:spcPct val="50000"/>
              </a:spcBef>
            </a:pPr>
            <a:r>
              <a:rPr lang="it-IT" dirty="0">
                <a:solidFill>
                  <a:srgbClr val="002060"/>
                </a:solidFill>
                <a:latin typeface="Times New Roman" pitchFamily="18" charset="0"/>
                <a:cs typeface="Times New Roman" pitchFamily="18" charset="0"/>
              </a:rPr>
              <a:t>      Quando nel nostro Paese si fa riferimento all’assistenza continuativa degli anziani, si intendono principalmente 3 tipi di servizi, che hanno il fine di soddisfare il bisogno assistenziale determinato dall’insorgere della non autosufficienza:</a:t>
            </a:r>
          </a:p>
          <a:p>
            <a:pPr marL="342900" indent="-342900">
              <a:lnSpc>
                <a:spcPct val="120000"/>
              </a:lnSpc>
              <a:spcBef>
                <a:spcPct val="50000"/>
              </a:spcBef>
            </a:pPr>
            <a:endParaRPr lang="it-IT" dirty="0">
              <a:solidFill>
                <a:srgbClr val="002060"/>
              </a:solidFill>
              <a:latin typeface="Times New Roman" pitchFamily="18" charset="0"/>
              <a:cs typeface="Times New Roman" pitchFamily="18" charset="0"/>
            </a:endParaRPr>
          </a:p>
          <a:p>
            <a:pPr marL="342900" indent="-342900">
              <a:lnSpc>
                <a:spcPct val="120000"/>
              </a:lnSpc>
              <a:spcBef>
                <a:spcPct val="50000"/>
              </a:spcBef>
              <a:buFontTx/>
              <a:buAutoNum type="arabicPeriod"/>
            </a:pPr>
            <a:r>
              <a:rPr lang="it-IT" b="1" dirty="0">
                <a:solidFill>
                  <a:srgbClr val="002060"/>
                </a:solidFill>
                <a:latin typeface="Times New Roman" pitchFamily="18" charset="0"/>
                <a:cs typeface="Times New Roman" pitchFamily="18" charset="0"/>
              </a:rPr>
              <a:t>interventi domiciliari</a:t>
            </a:r>
          </a:p>
          <a:p>
            <a:pPr marL="342900" indent="-342900">
              <a:lnSpc>
                <a:spcPct val="120000"/>
              </a:lnSpc>
              <a:spcBef>
                <a:spcPct val="50000"/>
              </a:spcBef>
              <a:buFontTx/>
              <a:buAutoNum type="arabicPeriod"/>
            </a:pPr>
            <a:r>
              <a:rPr lang="it-IT" b="1" dirty="0">
                <a:solidFill>
                  <a:srgbClr val="002060"/>
                </a:solidFill>
                <a:latin typeface="Times New Roman" pitchFamily="18" charset="0"/>
                <a:cs typeface="Times New Roman" pitchFamily="18" charset="0"/>
              </a:rPr>
              <a:t>interventi residenziali</a:t>
            </a:r>
          </a:p>
          <a:p>
            <a:pPr marL="342900" indent="-342900">
              <a:lnSpc>
                <a:spcPct val="120000"/>
              </a:lnSpc>
              <a:spcBef>
                <a:spcPct val="50000"/>
              </a:spcBef>
              <a:buFontTx/>
              <a:buAutoNum type="arabicPeriod"/>
            </a:pPr>
            <a:r>
              <a:rPr lang="it-IT" b="1" dirty="0">
                <a:solidFill>
                  <a:srgbClr val="002060"/>
                </a:solidFill>
                <a:latin typeface="Times New Roman" pitchFamily="18" charset="0"/>
                <a:cs typeface="Times New Roman" pitchFamily="18" charset="0"/>
              </a:rPr>
              <a:t>prestazioni monetarie </a:t>
            </a:r>
          </a:p>
          <a:p>
            <a:pPr marL="342900" indent="-342900">
              <a:lnSpc>
                <a:spcPct val="120000"/>
              </a:lnSpc>
              <a:spcBef>
                <a:spcPct val="50000"/>
              </a:spcBef>
            </a:pPr>
            <a:r>
              <a:rPr lang="it-IT" dirty="0">
                <a:solidFill>
                  <a:srgbClr val="002060"/>
                </a:solidFill>
                <a:latin typeface="Times New Roman" pitchFamily="18" charset="0"/>
                <a:cs typeface="Times New Roman" pitchFamily="18" charset="0"/>
              </a:rPr>
              <a:t> </a:t>
            </a:r>
          </a:p>
          <a:p>
            <a:pPr marL="342900" indent="-342900" algn="l">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p:txBody>
      </p:sp>
      <p:sp>
        <p:nvSpPr>
          <p:cNvPr id="120837"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21859"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21860" name="Rectangle 4"/>
          <p:cNvSpPr>
            <a:spLocks noChangeArrowheads="1"/>
          </p:cNvSpPr>
          <p:nvPr/>
        </p:nvSpPr>
        <p:spPr bwMode="auto">
          <a:xfrm>
            <a:off x="323850" y="1268759"/>
            <a:ext cx="8424863" cy="4148700"/>
          </a:xfrm>
          <a:prstGeom prst="rect">
            <a:avLst/>
          </a:prstGeom>
          <a:noFill/>
          <a:ln w="9525">
            <a:noFill/>
            <a:miter lim="800000"/>
            <a:headEnd/>
            <a:tailEnd/>
          </a:ln>
          <a:effectLst/>
        </p:spPr>
        <p:txBody>
          <a:bodyPr wrap="square">
            <a:spAutoFit/>
          </a:bodyPr>
          <a:lstStyle/>
          <a:p>
            <a:pPr marL="342900" indent="-342900" algn="ctr">
              <a:lnSpc>
                <a:spcPct val="120000"/>
              </a:lnSpc>
              <a:spcBef>
                <a:spcPct val="50000"/>
              </a:spcBef>
            </a:pPr>
            <a:r>
              <a:rPr lang="it-IT" sz="4400" dirty="0">
                <a:solidFill>
                  <a:srgbClr val="FF0000"/>
                </a:solidFill>
                <a:latin typeface="Times New Roman" pitchFamily="18" charset="0"/>
                <a:cs typeface="Times New Roman" pitchFamily="18" charset="0"/>
              </a:rPr>
              <a:t>L’ASSISTENZA DOMICILIARE</a:t>
            </a:r>
          </a:p>
          <a:p>
            <a:pPr marL="342900" indent="-342900">
              <a:lnSpc>
                <a:spcPct val="120000"/>
              </a:lnSpc>
              <a:spcBef>
                <a:spcPct val="50000"/>
              </a:spcBef>
            </a:pPr>
            <a:endParaRPr lang="it-IT" dirty="0"/>
          </a:p>
          <a:p>
            <a:pPr marL="342900" indent="-342900">
              <a:lnSpc>
                <a:spcPct val="120000"/>
              </a:lnSpc>
              <a:spcBef>
                <a:spcPct val="50000"/>
              </a:spcBef>
            </a:pPr>
            <a:r>
              <a:rPr lang="it-IT" b="1" dirty="0">
                <a:solidFill>
                  <a:srgbClr val="002060"/>
                </a:solidFill>
                <a:latin typeface="Times New Roman" pitchFamily="18" charset="0"/>
                <a:cs typeface="Times New Roman" pitchFamily="18" charset="0"/>
              </a:rPr>
              <a:t>Pubblica</a:t>
            </a:r>
            <a:r>
              <a:rPr lang="it-IT" dirty="0">
                <a:solidFill>
                  <a:srgbClr val="002060"/>
                </a:solidFill>
                <a:latin typeface="Times New Roman" pitchFamily="18" charset="0"/>
                <a:cs typeface="Times New Roman" pitchFamily="18" charset="0"/>
              </a:rPr>
              <a:t>:  a sua volta si articola in SERVIZIO </a:t>
            </a:r>
            <a:r>
              <a:rPr lang="it-IT" dirty="0" err="1">
                <a:solidFill>
                  <a:srgbClr val="002060"/>
                </a:solidFill>
                <a:latin typeface="Times New Roman" pitchFamily="18" charset="0"/>
                <a:cs typeface="Times New Roman" pitchFamily="18" charset="0"/>
              </a:rPr>
              <a:t>DI</a:t>
            </a:r>
            <a:r>
              <a:rPr lang="it-IT" dirty="0">
                <a:solidFill>
                  <a:srgbClr val="002060"/>
                </a:solidFill>
                <a:latin typeface="Times New Roman" pitchFamily="18" charset="0"/>
                <a:cs typeface="Times New Roman" pitchFamily="18" charset="0"/>
              </a:rPr>
              <a:t> ASSISTENZA DOMICILIARE (SAD)          e in ASSISTENZA DOMICILIARE INTEGRATA (ADI)</a:t>
            </a:r>
          </a:p>
          <a:p>
            <a:pPr marL="342900" indent="-342900">
              <a:lnSpc>
                <a:spcPct val="120000"/>
              </a:lnSpc>
              <a:spcBef>
                <a:spcPct val="50000"/>
              </a:spcBef>
            </a:pPr>
            <a:endParaRPr lang="it-IT" dirty="0">
              <a:solidFill>
                <a:srgbClr val="002060"/>
              </a:solidFill>
              <a:latin typeface="Times New Roman" pitchFamily="18" charset="0"/>
              <a:cs typeface="Times New Roman" pitchFamily="18" charset="0"/>
            </a:endParaRPr>
          </a:p>
          <a:p>
            <a:pPr marL="342900" indent="-342900">
              <a:lnSpc>
                <a:spcPct val="120000"/>
              </a:lnSpc>
              <a:spcBef>
                <a:spcPct val="50000"/>
              </a:spcBef>
            </a:pPr>
            <a:r>
              <a:rPr lang="it-IT" b="1" dirty="0">
                <a:solidFill>
                  <a:srgbClr val="002060"/>
                </a:solidFill>
                <a:latin typeface="Times New Roman" pitchFamily="18" charset="0"/>
                <a:cs typeface="Times New Roman" pitchFamily="18" charset="0"/>
              </a:rPr>
              <a:t>Privata</a:t>
            </a:r>
            <a:r>
              <a:rPr lang="it-IT" dirty="0">
                <a:solidFill>
                  <a:srgbClr val="002060"/>
                </a:solidFill>
                <a:latin typeface="Times New Roman" pitchFamily="18" charset="0"/>
                <a:cs typeface="Times New Roman" pitchFamily="18" charset="0"/>
              </a:rPr>
              <a:t>: il cd “BADANTATO”, strettamente associato alle condizioni economiche delle famiglie, e correlato alla trasformazione della famiglia contemporanea degli ultimi decenni, che viene utilizzato in alternativa o sostituzione delle reti informali familiari</a:t>
            </a:r>
          </a:p>
          <a:p>
            <a:pPr marL="342900" indent="-342900" algn="l">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p:txBody>
      </p:sp>
      <p:sp>
        <p:nvSpPr>
          <p:cNvPr id="121861"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22883" name="Picture 3"/>
          <p:cNvPicPr>
            <a:picLocks noChangeAspect="1" noChangeArrowheads="1"/>
          </p:cNvPicPr>
          <p:nvPr/>
        </p:nvPicPr>
        <p:blipFill>
          <a:blip r:embed="rId3"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22884" name="Rectangle 4"/>
          <p:cNvSpPr>
            <a:spLocks noChangeArrowheads="1"/>
          </p:cNvSpPr>
          <p:nvPr/>
        </p:nvSpPr>
        <p:spPr bwMode="auto">
          <a:xfrm>
            <a:off x="468313" y="1124744"/>
            <a:ext cx="8424862" cy="5502147"/>
          </a:xfrm>
          <a:prstGeom prst="rect">
            <a:avLst/>
          </a:prstGeom>
          <a:noFill/>
          <a:ln w="9525">
            <a:noFill/>
            <a:miter lim="800000"/>
            <a:headEnd/>
            <a:tailEnd/>
          </a:ln>
          <a:effectLst/>
        </p:spPr>
        <p:txBody>
          <a:bodyPr wrap="square">
            <a:spAutoFit/>
          </a:bodyPr>
          <a:lstStyle/>
          <a:p>
            <a:pPr marL="342900" indent="-342900" algn="ctr">
              <a:lnSpc>
                <a:spcPct val="120000"/>
              </a:lnSpc>
              <a:spcBef>
                <a:spcPct val="50000"/>
              </a:spcBef>
            </a:pPr>
            <a:r>
              <a:rPr lang="it-IT" sz="4400" dirty="0">
                <a:solidFill>
                  <a:srgbClr val="FF0000"/>
                </a:solidFill>
                <a:latin typeface="Times New Roman" pitchFamily="18" charset="0"/>
                <a:cs typeface="Times New Roman" pitchFamily="18" charset="0"/>
              </a:rPr>
              <a:t>I SERVIZI RESIDENZIALI</a:t>
            </a:r>
          </a:p>
          <a:p>
            <a:pPr marL="342900" indent="-342900">
              <a:lnSpc>
                <a:spcPct val="120000"/>
              </a:lnSpc>
              <a:spcBef>
                <a:spcPct val="50000"/>
              </a:spcBef>
            </a:pPr>
            <a:r>
              <a:rPr lang="it-IT" sz="1200" b="1" u="sng" dirty="0">
                <a:solidFill>
                  <a:srgbClr val="002060"/>
                </a:solidFill>
                <a:latin typeface="Times New Roman" pitchFamily="18" charset="0"/>
                <a:cs typeface="Times New Roman" pitchFamily="18" charset="0"/>
              </a:rPr>
              <a:t>RSA – Residenze Socio-Assistenziali</a:t>
            </a:r>
          </a:p>
          <a:p>
            <a:pPr marL="342900" indent="-342900" algn="ctr">
              <a:lnSpc>
                <a:spcPct val="120000"/>
              </a:lnSpc>
              <a:spcBef>
                <a:spcPct val="50000"/>
              </a:spcBef>
            </a:pPr>
            <a:r>
              <a:rPr lang="it-IT" sz="1200" dirty="0">
                <a:solidFill>
                  <a:srgbClr val="002060"/>
                </a:solidFill>
                <a:latin typeface="Times New Roman" pitchFamily="18" charset="0"/>
                <a:cs typeface="Times New Roman" pitchFamily="18" charset="0"/>
              </a:rPr>
              <a:t>Strutture finalizzate all’assistenza sanitaria a tempo determinato (circa 3 mesi) di soggetti temporaneamente non autosufficienti dimessi dall’ospedale </a:t>
            </a:r>
          </a:p>
          <a:p>
            <a:pPr marL="342900" indent="-342900">
              <a:lnSpc>
                <a:spcPct val="120000"/>
              </a:lnSpc>
              <a:spcBef>
                <a:spcPct val="50000"/>
              </a:spcBef>
            </a:pPr>
            <a:r>
              <a:rPr lang="it-IT" sz="1200" dirty="0">
                <a:solidFill>
                  <a:srgbClr val="002060"/>
                </a:solidFill>
                <a:latin typeface="Times New Roman" pitchFamily="18" charset="0"/>
                <a:cs typeface="Times New Roman" pitchFamily="18" charset="0"/>
              </a:rPr>
              <a:t>Ospedali di Comunità: 1 </a:t>
            </a:r>
            <a:r>
              <a:rPr lang="it-IT" sz="1200" dirty="0" err="1">
                <a:solidFill>
                  <a:srgbClr val="002060"/>
                </a:solidFill>
                <a:latin typeface="Times New Roman" pitchFamily="18" charset="0"/>
                <a:cs typeface="Times New Roman" pitchFamily="18" charset="0"/>
              </a:rPr>
              <a:t>Auronzo</a:t>
            </a:r>
            <a:r>
              <a:rPr lang="it-IT" sz="1200" dirty="0">
                <a:solidFill>
                  <a:srgbClr val="002060"/>
                </a:solidFill>
                <a:latin typeface="Times New Roman" pitchFamily="18" charset="0"/>
                <a:cs typeface="Times New Roman" pitchFamily="18" charset="0"/>
              </a:rPr>
              <a:t> di </a:t>
            </a:r>
            <a:r>
              <a:rPr lang="it-IT" sz="1200" dirty="0" err="1">
                <a:solidFill>
                  <a:srgbClr val="002060"/>
                </a:solidFill>
                <a:latin typeface="Times New Roman" pitchFamily="18" charset="0"/>
                <a:cs typeface="Times New Roman" pitchFamily="18" charset="0"/>
              </a:rPr>
              <a:t>Cadore</a:t>
            </a:r>
            <a:r>
              <a:rPr lang="it-IT" sz="1200" dirty="0">
                <a:solidFill>
                  <a:srgbClr val="002060"/>
                </a:solidFill>
                <a:latin typeface="Times New Roman" pitchFamily="18" charset="0"/>
                <a:cs typeface="Times New Roman" pitchFamily="18" charset="0"/>
              </a:rPr>
              <a:t>, 1 </a:t>
            </a:r>
            <a:r>
              <a:rPr lang="it-IT" sz="1200" dirty="0" err="1">
                <a:solidFill>
                  <a:srgbClr val="002060"/>
                </a:solidFill>
                <a:latin typeface="Times New Roman" pitchFamily="18" charset="0"/>
                <a:cs typeface="Times New Roman" pitchFamily="18" charset="0"/>
              </a:rPr>
              <a:t>Agordo</a:t>
            </a:r>
            <a:r>
              <a:rPr lang="it-IT" sz="1200" dirty="0">
                <a:solidFill>
                  <a:srgbClr val="002060"/>
                </a:solidFill>
                <a:latin typeface="Times New Roman" pitchFamily="18" charset="0"/>
                <a:cs typeface="Times New Roman" pitchFamily="18" charset="0"/>
              </a:rPr>
              <a:t>, 1 Alano di Piave e 1 in attivazione a Belluno e Feltre</a:t>
            </a:r>
          </a:p>
          <a:p>
            <a:pPr marL="342900" indent="-342900">
              <a:lnSpc>
                <a:spcPct val="120000"/>
              </a:lnSpc>
              <a:spcBef>
                <a:spcPct val="50000"/>
              </a:spcBef>
            </a:pPr>
            <a:r>
              <a:rPr lang="it-IT" sz="1200" dirty="0">
                <a:solidFill>
                  <a:srgbClr val="002060"/>
                </a:solidFill>
                <a:latin typeface="Times New Roman" pitchFamily="18" charset="0"/>
                <a:cs typeface="Times New Roman" pitchFamily="18" charset="0"/>
              </a:rPr>
              <a:t>Unità riabilitative territoriali: 1 in attivazione a </a:t>
            </a:r>
            <a:r>
              <a:rPr lang="it-IT" sz="1200" dirty="0" err="1">
                <a:solidFill>
                  <a:srgbClr val="002060"/>
                </a:solidFill>
                <a:latin typeface="Times New Roman" pitchFamily="18" charset="0"/>
                <a:cs typeface="Times New Roman" pitchFamily="18" charset="0"/>
              </a:rPr>
              <a:t>Lamon</a:t>
            </a:r>
            <a:endParaRPr lang="it-IT" sz="1200" dirty="0">
              <a:solidFill>
                <a:srgbClr val="002060"/>
              </a:solidFill>
              <a:latin typeface="Times New Roman" pitchFamily="18" charset="0"/>
              <a:cs typeface="Times New Roman" pitchFamily="18" charset="0"/>
            </a:endParaRPr>
          </a:p>
          <a:p>
            <a:pPr marL="342900" indent="-342900">
              <a:lnSpc>
                <a:spcPct val="120000"/>
              </a:lnSpc>
              <a:spcBef>
                <a:spcPct val="50000"/>
              </a:spcBef>
            </a:pPr>
            <a:r>
              <a:rPr lang="it-IT" sz="1200" dirty="0" err="1">
                <a:solidFill>
                  <a:srgbClr val="002060"/>
                </a:solidFill>
                <a:latin typeface="Times New Roman" pitchFamily="18" charset="0"/>
                <a:cs typeface="Times New Roman" pitchFamily="18" charset="0"/>
              </a:rPr>
              <a:t>Hospice</a:t>
            </a:r>
            <a:r>
              <a:rPr lang="it-IT" sz="1200" dirty="0">
                <a:solidFill>
                  <a:srgbClr val="002060"/>
                </a:solidFill>
                <a:latin typeface="Times New Roman" pitchFamily="18" charset="0"/>
                <a:cs typeface="Times New Roman" pitchFamily="18" charset="0"/>
              </a:rPr>
              <a:t>: 1 a Belluno e 1 a Feltre</a:t>
            </a:r>
          </a:p>
          <a:p>
            <a:pPr marL="342900" indent="-342900">
              <a:lnSpc>
                <a:spcPct val="120000"/>
              </a:lnSpc>
              <a:spcBef>
                <a:spcPct val="50000"/>
              </a:spcBef>
            </a:pPr>
            <a:r>
              <a:rPr lang="it-IT" sz="1200" b="1" u="sng" dirty="0">
                <a:solidFill>
                  <a:srgbClr val="002060"/>
                </a:solidFill>
                <a:latin typeface="Times New Roman" pitchFamily="18" charset="0"/>
                <a:cs typeface="Times New Roman" pitchFamily="18" charset="0"/>
              </a:rPr>
              <a:t>Strutture residenziali</a:t>
            </a:r>
          </a:p>
          <a:p>
            <a:pPr marL="342900" indent="-342900">
              <a:lnSpc>
                <a:spcPct val="120000"/>
              </a:lnSpc>
              <a:spcBef>
                <a:spcPct val="50000"/>
              </a:spcBef>
            </a:pPr>
            <a:r>
              <a:rPr lang="it-IT" sz="1200" dirty="0">
                <a:solidFill>
                  <a:srgbClr val="002060"/>
                </a:solidFill>
                <a:latin typeface="Times New Roman" pitchFamily="18" charset="0"/>
                <a:cs typeface="Times New Roman" pitchFamily="18" charset="0"/>
              </a:rPr>
              <a:t>Centri di Servizio per anziani autosufficienti (22)</a:t>
            </a:r>
          </a:p>
          <a:p>
            <a:pPr marL="342900" indent="-342900">
              <a:lnSpc>
                <a:spcPct val="120000"/>
              </a:lnSpc>
              <a:spcBef>
                <a:spcPct val="50000"/>
              </a:spcBef>
            </a:pPr>
            <a:r>
              <a:rPr lang="it-IT" sz="1200" dirty="0">
                <a:solidFill>
                  <a:srgbClr val="002060"/>
                </a:solidFill>
                <a:latin typeface="Times New Roman" pitchFamily="18" charset="0"/>
                <a:cs typeface="Times New Roman" pitchFamily="18" charset="0"/>
              </a:rPr>
              <a:t>Centri di Servizio per anziani non autosufficienti (29)</a:t>
            </a:r>
          </a:p>
          <a:p>
            <a:pPr marL="342900" indent="-342900">
              <a:lnSpc>
                <a:spcPct val="120000"/>
              </a:lnSpc>
              <a:spcBef>
                <a:spcPct val="50000"/>
              </a:spcBef>
            </a:pPr>
            <a:r>
              <a:rPr lang="it-IT" sz="1200" dirty="0">
                <a:solidFill>
                  <a:srgbClr val="002060"/>
                </a:solidFill>
                <a:latin typeface="Times New Roman" pitchFamily="18" charset="0"/>
                <a:cs typeface="Times New Roman" pitchFamily="18" charset="0"/>
              </a:rPr>
              <a:t>Case Albergo (3)</a:t>
            </a:r>
          </a:p>
          <a:p>
            <a:pPr marL="342900" indent="-342900">
              <a:lnSpc>
                <a:spcPct val="120000"/>
              </a:lnSpc>
              <a:spcBef>
                <a:spcPct val="50000"/>
              </a:spcBef>
            </a:pPr>
            <a:r>
              <a:rPr lang="it-IT" sz="1200" dirty="0">
                <a:solidFill>
                  <a:srgbClr val="002060"/>
                </a:solidFill>
                <a:latin typeface="Times New Roman" pitchFamily="18" charset="0"/>
                <a:cs typeface="Times New Roman" pitchFamily="18" charset="0"/>
              </a:rPr>
              <a:t>                                    Comunità Terapeutiche (</a:t>
            </a:r>
            <a:r>
              <a:rPr lang="it-IT" sz="1200" dirty="0" err="1">
                <a:solidFill>
                  <a:srgbClr val="002060"/>
                </a:solidFill>
                <a:latin typeface="Times New Roman" pitchFamily="18" charset="0"/>
                <a:cs typeface="Times New Roman" pitchFamily="18" charset="0"/>
              </a:rPr>
              <a:t>Auronzo</a:t>
            </a:r>
            <a:r>
              <a:rPr lang="it-IT" sz="1200" dirty="0">
                <a:solidFill>
                  <a:srgbClr val="002060"/>
                </a:solidFill>
                <a:latin typeface="Times New Roman" pitchFamily="18" charset="0"/>
                <a:cs typeface="Times New Roman" pitchFamily="18" charset="0"/>
              </a:rPr>
              <a:t>, Belluno) </a:t>
            </a:r>
          </a:p>
          <a:p>
            <a:pPr marL="342900" indent="-342900">
              <a:lnSpc>
                <a:spcPct val="120000"/>
              </a:lnSpc>
              <a:spcBef>
                <a:spcPct val="50000"/>
              </a:spcBef>
            </a:pPr>
            <a:r>
              <a:rPr lang="it-IT" sz="1200" dirty="0">
                <a:solidFill>
                  <a:srgbClr val="002060"/>
                </a:solidFill>
                <a:latin typeface="Times New Roman" pitchFamily="18" charset="0"/>
                <a:cs typeface="Times New Roman" pitchFamily="18" charset="0"/>
              </a:rPr>
              <a:t> Area </a:t>
            </a:r>
            <a:r>
              <a:rPr lang="it-IT" sz="1200" dirty="0" err="1">
                <a:solidFill>
                  <a:srgbClr val="002060"/>
                </a:solidFill>
                <a:latin typeface="Times New Roman" pitchFamily="18" charset="0"/>
                <a:cs typeface="Times New Roman" pitchFamily="18" charset="0"/>
              </a:rPr>
              <a:t>psichiatica</a:t>
            </a:r>
            <a:r>
              <a:rPr lang="it-IT" sz="1200" dirty="0">
                <a:solidFill>
                  <a:srgbClr val="002060"/>
                </a:solidFill>
                <a:latin typeface="Times New Roman" pitchFamily="18" charset="0"/>
                <a:cs typeface="Times New Roman" pitchFamily="18" charset="0"/>
              </a:rPr>
              <a:t>         Comunità Alloggio (</a:t>
            </a:r>
            <a:r>
              <a:rPr lang="it-IT" sz="1200" dirty="0" err="1">
                <a:solidFill>
                  <a:srgbClr val="002060"/>
                </a:solidFill>
                <a:latin typeface="Times New Roman" pitchFamily="18" charset="0"/>
                <a:cs typeface="Times New Roman" pitchFamily="18" charset="0"/>
              </a:rPr>
              <a:t>Auronzo</a:t>
            </a:r>
            <a:r>
              <a:rPr lang="it-IT" sz="1200" dirty="0">
                <a:solidFill>
                  <a:srgbClr val="002060"/>
                </a:solidFill>
                <a:latin typeface="Times New Roman" pitchFamily="18" charset="0"/>
                <a:cs typeface="Times New Roman" pitchFamily="18" charset="0"/>
              </a:rPr>
              <a:t>, </a:t>
            </a:r>
            <a:r>
              <a:rPr lang="it-IT" sz="1200" dirty="0" smtClean="0">
                <a:solidFill>
                  <a:srgbClr val="002060"/>
                </a:solidFill>
                <a:latin typeface="Times New Roman" pitchFamily="18" charset="0"/>
                <a:cs typeface="Times New Roman" pitchFamily="18" charset="0"/>
              </a:rPr>
              <a:t>Belluno</a:t>
            </a:r>
            <a:r>
              <a:rPr lang="it-IT" sz="1200" dirty="0">
                <a:solidFill>
                  <a:srgbClr val="002060"/>
                </a:solidFill>
                <a:latin typeface="Times New Roman" pitchFamily="18" charset="0"/>
                <a:cs typeface="Times New Roman" pitchFamily="18" charset="0"/>
              </a:rPr>
              <a:t>) </a:t>
            </a:r>
          </a:p>
          <a:p>
            <a:pPr marL="342900" indent="-342900">
              <a:lnSpc>
                <a:spcPct val="120000"/>
              </a:lnSpc>
              <a:spcBef>
                <a:spcPct val="50000"/>
              </a:spcBef>
            </a:pPr>
            <a:r>
              <a:rPr lang="it-IT" sz="1200" dirty="0">
                <a:solidFill>
                  <a:srgbClr val="002060"/>
                </a:solidFill>
                <a:latin typeface="Times New Roman" pitchFamily="18" charset="0"/>
                <a:cs typeface="Times New Roman" pitchFamily="18" charset="0"/>
              </a:rPr>
              <a:t>                                    Gruppi Appartamento Protetto ( Pieve di </a:t>
            </a:r>
            <a:r>
              <a:rPr lang="it-IT" sz="1200" dirty="0" err="1">
                <a:solidFill>
                  <a:srgbClr val="002060"/>
                </a:solidFill>
                <a:latin typeface="Times New Roman" pitchFamily="18" charset="0"/>
                <a:cs typeface="Times New Roman" pitchFamily="18" charset="0"/>
              </a:rPr>
              <a:t>Cadore</a:t>
            </a:r>
            <a:r>
              <a:rPr lang="it-IT" sz="1200" dirty="0">
                <a:solidFill>
                  <a:srgbClr val="002060"/>
                </a:solidFill>
                <a:latin typeface="Times New Roman" pitchFamily="18" charset="0"/>
                <a:cs typeface="Times New Roman" pitchFamily="18" charset="0"/>
              </a:rPr>
              <a:t>, B</a:t>
            </a:r>
            <a:r>
              <a:rPr lang="it-IT" sz="1200" dirty="0" smtClean="0">
                <a:solidFill>
                  <a:srgbClr val="002060"/>
                </a:solidFill>
                <a:latin typeface="Times New Roman" pitchFamily="18" charset="0"/>
                <a:cs typeface="Times New Roman" pitchFamily="18" charset="0"/>
              </a:rPr>
              <a:t>elluno</a:t>
            </a:r>
            <a:endParaRPr lang="it-IT" sz="1200" dirty="0">
              <a:solidFill>
                <a:srgbClr val="002060"/>
              </a:solidFill>
              <a:latin typeface="Times New Roman" pitchFamily="18" charset="0"/>
              <a:cs typeface="Times New Roman" pitchFamily="18" charset="0"/>
            </a:endParaRPr>
          </a:p>
          <a:p>
            <a:pPr marL="342900" indent="-342900">
              <a:lnSpc>
                <a:spcPct val="120000"/>
              </a:lnSpc>
              <a:spcBef>
                <a:spcPct val="50000"/>
              </a:spcBef>
            </a:pPr>
            <a:r>
              <a:rPr lang="it-IT" sz="1200" b="1" u="sng" dirty="0">
                <a:solidFill>
                  <a:srgbClr val="002060"/>
                </a:solidFill>
                <a:latin typeface="Times New Roman" pitchFamily="18" charset="0"/>
                <a:cs typeface="Times New Roman" pitchFamily="18" charset="0"/>
              </a:rPr>
              <a:t>Servizi semi-residenziali</a:t>
            </a:r>
          </a:p>
          <a:p>
            <a:pPr marL="342900" indent="-342900">
              <a:lnSpc>
                <a:spcPct val="120000"/>
              </a:lnSpc>
              <a:spcBef>
                <a:spcPct val="50000"/>
              </a:spcBef>
            </a:pPr>
            <a:r>
              <a:rPr lang="it-IT" sz="1200" dirty="0">
                <a:solidFill>
                  <a:srgbClr val="002060"/>
                </a:solidFill>
                <a:latin typeface="Times New Roman" pitchFamily="18" charset="0"/>
                <a:cs typeface="Times New Roman" pitchFamily="18" charset="0"/>
              </a:rPr>
              <a:t>Centri Diurni, che sostengono gli utenti in condizione di </a:t>
            </a:r>
            <a:r>
              <a:rPr lang="it-IT" sz="1200" i="1" dirty="0">
                <a:solidFill>
                  <a:srgbClr val="002060"/>
                </a:solidFill>
                <a:latin typeface="Times New Roman" pitchFamily="18" charset="0"/>
                <a:cs typeface="Times New Roman" pitchFamily="18" charset="0"/>
              </a:rPr>
              <a:t>parziale autosufficienza</a:t>
            </a:r>
            <a:r>
              <a:rPr lang="it-IT" sz="1200" dirty="0">
                <a:solidFill>
                  <a:srgbClr val="002060"/>
                </a:solidFill>
                <a:latin typeface="Times New Roman" pitchFamily="18" charset="0"/>
                <a:cs typeface="Times New Roman" pitchFamily="18" charset="0"/>
              </a:rPr>
              <a:t> (9 + 3 di area psichiatrica)</a:t>
            </a:r>
          </a:p>
        </p:txBody>
      </p:sp>
      <p:sp>
        <p:nvSpPr>
          <p:cNvPr id="122885"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
        <p:nvSpPr>
          <p:cNvPr id="8" name="Parentesi graffa aperta 7"/>
          <p:cNvSpPr/>
          <p:nvPr/>
        </p:nvSpPr>
        <p:spPr>
          <a:xfrm>
            <a:off x="1691680" y="4797152"/>
            <a:ext cx="155448" cy="914400"/>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23907"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23908" name="Rectangle 4"/>
          <p:cNvSpPr>
            <a:spLocks noChangeArrowheads="1"/>
          </p:cNvSpPr>
          <p:nvPr/>
        </p:nvSpPr>
        <p:spPr bwMode="auto">
          <a:xfrm>
            <a:off x="323850" y="1268759"/>
            <a:ext cx="8424863" cy="4281044"/>
          </a:xfrm>
          <a:prstGeom prst="rect">
            <a:avLst/>
          </a:prstGeom>
          <a:noFill/>
          <a:ln w="9525">
            <a:noFill/>
            <a:miter lim="800000"/>
            <a:headEnd/>
            <a:tailEnd/>
          </a:ln>
          <a:effectLst/>
        </p:spPr>
        <p:txBody>
          <a:bodyPr wrap="square">
            <a:spAutoFit/>
          </a:bodyPr>
          <a:lstStyle/>
          <a:p>
            <a:pPr marL="342900" indent="-342900">
              <a:lnSpc>
                <a:spcPct val="120000"/>
              </a:lnSpc>
              <a:spcBef>
                <a:spcPct val="50000"/>
              </a:spcBef>
            </a:pPr>
            <a:r>
              <a:rPr lang="it-IT" sz="1000" b="1" dirty="0">
                <a:cs typeface="Arial" charset="0"/>
              </a:rPr>
              <a:t>                              </a:t>
            </a:r>
            <a:r>
              <a:rPr lang="it-IT" sz="3600" dirty="0">
                <a:solidFill>
                  <a:srgbClr val="FF0000"/>
                </a:solidFill>
                <a:latin typeface="Times New Roman" pitchFamily="18" charset="0"/>
                <a:cs typeface="Times New Roman" pitchFamily="18" charset="0"/>
              </a:rPr>
              <a:t>LE PRESTAZIONI MONETARIE</a:t>
            </a:r>
          </a:p>
          <a:p>
            <a:pPr marL="342900" indent="-342900">
              <a:lnSpc>
                <a:spcPct val="120000"/>
              </a:lnSpc>
              <a:spcBef>
                <a:spcPct val="50000"/>
              </a:spcBef>
            </a:pPr>
            <a:endParaRPr lang="it-IT" sz="1000" b="1" dirty="0">
              <a:solidFill>
                <a:srgbClr val="002060"/>
              </a:solidFill>
              <a:latin typeface="Times New Roman" pitchFamily="18" charset="0"/>
              <a:cs typeface="Times New Roman" pitchFamily="18" charset="0"/>
            </a:endParaRPr>
          </a:p>
          <a:p>
            <a:pPr marL="342900" indent="-342900" algn="just">
              <a:lnSpc>
                <a:spcPct val="120000"/>
              </a:lnSpc>
              <a:spcBef>
                <a:spcPct val="50000"/>
              </a:spcBef>
            </a:pPr>
            <a:r>
              <a:rPr lang="it-IT" b="1" dirty="0">
                <a:solidFill>
                  <a:srgbClr val="002060"/>
                </a:solidFill>
                <a:latin typeface="Times New Roman" pitchFamily="18" charset="0"/>
                <a:cs typeface="Times New Roman" pitchFamily="18" charset="0"/>
              </a:rPr>
              <a:t>Indennità di accompagnamento</a:t>
            </a:r>
            <a:r>
              <a:rPr lang="it-IT" dirty="0">
                <a:solidFill>
                  <a:srgbClr val="002060"/>
                </a:solidFill>
                <a:latin typeface="Times New Roman" pitchFamily="18" charset="0"/>
                <a:cs typeface="Times New Roman" pitchFamily="18" charset="0"/>
              </a:rPr>
              <a:t>: erogata dall’INPS; è l’unica prestazione a livello nazionale che non tiene conto in alcun modo degli aspetti anagrafici ed economici</a:t>
            </a:r>
          </a:p>
          <a:p>
            <a:pPr marL="342900" indent="-342900" algn="just">
              <a:lnSpc>
                <a:spcPct val="120000"/>
              </a:lnSpc>
              <a:spcBef>
                <a:spcPct val="50000"/>
              </a:spcBef>
            </a:pPr>
            <a:r>
              <a:rPr lang="it-IT" b="1" dirty="0" smtClean="0">
                <a:solidFill>
                  <a:srgbClr val="002060"/>
                </a:solidFill>
                <a:latin typeface="Times New Roman" pitchFamily="18" charset="0"/>
                <a:cs typeface="Times New Roman" pitchFamily="18" charset="0"/>
              </a:rPr>
              <a:t>Impegnative di cura domiciliare (ICD)</a:t>
            </a:r>
            <a:r>
              <a:rPr lang="it-IT" dirty="0" smtClean="0">
                <a:solidFill>
                  <a:srgbClr val="002060"/>
                </a:solidFill>
                <a:latin typeface="Times New Roman" pitchFamily="18" charset="0"/>
                <a:cs typeface="Times New Roman" pitchFamily="18" charset="0"/>
              </a:rPr>
              <a:t>: </a:t>
            </a:r>
            <a:r>
              <a:rPr lang="it-IT" dirty="0">
                <a:solidFill>
                  <a:srgbClr val="002060"/>
                </a:solidFill>
                <a:latin typeface="Times New Roman" pitchFamily="18" charset="0"/>
                <a:cs typeface="Times New Roman" pitchFamily="18" charset="0"/>
              </a:rPr>
              <a:t>erogati dai Comuni e dalle ULSS; la loro peculiarità consiste nell’essere erogati prevalentemente in alternativa ai servizi alla persona, domiciliari o residenziali. 3.027.451,00 euro anno 2018 </a:t>
            </a:r>
          </a:p>
          <a:p>
            <a:pPr marL="342900" indent="-342900" algn="just">
              <a:lnSpc>
                <a:spcPct val="120000"/>
              </a:lnSpc>
              <a:spcBef>
                <a:spcPct val="50000"/>
              </a:spcBef>
            </a:pPr>
            <a:r>
              <a:rPr lang="it-IT" b="1" dirty="0">
                <a:solidFill>
                  <a:srgbClr val="002060"/>
                </a:solidFill>
                <a:latin typeface="Times New Roman" pitchFamily="18" charset="0"/>
                <a:cs typeface="Times New Roman" pitchFamily="18" charset="0"/>
              </a:rPr>
              <a:t>Voucher</a:t>
            </a:r>
            <a:r>
              <a:rPr lang="it-IT" dirty="0">
                <a:solidFill>
                  <a:srgbClr val="002060"/>
                </a:solidFill>
                <a:latin typeface="Times New Roman" pitchFamily="18" charset="0"/>
                <a:cs typeface="Times New Roman" pitchFamily="18" charset="0"/>
              </a:rPr>
              <a:t>:“buoni” che attribuiscono il diritto ad acquistare determinati pacchetti di prestazioni presso provider riconosciuti ed accreditati</a:t>
            </a:r>
          </a:p>
          <a:p>
            <a:pPr marL="342900" indent="-342900">
              <a:lnSpc>
                <a:spcPct val="120000"/>
              </a:lnSpc>
              <a:spcBef>
                <a:spcPct val="50000"/>
              </a:spcBef>
            </a:pPr>
            <a:r>
              <a:rPr lang="it-IT" dirty="0" err="1">
                <a:solidFill>
                  <a:srgbClr val="002060"/>
                </a:solidFill>
                <a:latin typeface="Times New Roman" pitchFamily="18" charset="0"/>
                <a:cs typeface="Times New Roman" pitchFamily="18" charset="0"/>
              </a:rPr>
              <a:t>Es</a:t>
            </a:r>
            <a:r>
              <a:rPr lang="it-IT" dirty="0">
                <a:solidFill>
                  <a:srgbClr val="002060"/>
                </a:solidFill>
                <a:latin typeface="Times New Roman" pitchFamily="18" charset="0"/>
                <a:cs typeface="Times New Roman" pitchFamily="18" charset="0"/>
              </a:rPr>
              <a:t>: Progetto Home Care Premium (200 utenti anno 2018)</a:t>
            </a:r>
          </a:p>
          <a:p>
            <a:pPr marL="342900" indent="-342900">
              <a:lnSpc>
                <a:spcPct val="120000"/>
              </a:lnSpc>
              <a:spcBef>
                <a:spcPct val="50000"/>
              </a:spcBef>
            </a:pPr>
            <a:endParaRPr lang="it-IT" sz="200" b="1" dirty="0">
              <a:solidFill>
                <a:srgbClr val="003366"/>
              </a:solidFill>
              <a:latin typeface="Times New Roman" pitchFamily="18" charset="0"/>
            </a:endParaRPr>
          </a:p>
        </p:txBody>
      </p:sp>
      <p:sp>
        <p:nvSpPr>
          <p:cNvPr id="123909"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19811"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19812" name="Rectangle 4"/>
          <p:cNvSpPr>
            <a:spLocks noChangeArrowheads="1"/>
          </p:cNvSpPr>
          <p:nvPr/>
        </p:nvSpPr>
        <p:spPr bwMode="auto">
          <a:xfrm>
            <a:off x="395536" y="980728"/>
            <a:ext cx="8424862" cy="5564600"/>
          </a:xfrm>
          <a:prstGeom prst="rect">
            <a:avLst/>
          </a:prstGeom>
          <a:noFill/>
          <a:ln w="9525">
            <a:noFill/>
            <a:miter lim="800000"/>
            <a:headEnd/>
            <a:tailEnd/>
          </a:ln>
          <a:effectLst/>
        </p:spPr>
        <p:txBody>
          <a:bodyPr wrap="square">
            <a:spAutoFit/>
          </a:bodyPr>
          <a:lstStyle/>
          <a:p>
            <a:pPr algn="ctr">
              <a:lnSpc>
                <a:spcPct val="120000"/>
              </a:lnSpc>
              <a:spcBef>
                <a:spcPct val="50000"/>
              </a:spcBef>
            </a:pPr>
            <a:r>
              <a:rPr lang="it-IT" sz="3000" b="1" dirty="0">
                <a:solidFill>
                  <a:srgbClr val="002060"/>
                </a:solidFill>
                <a:latin typeface="Times New Roman" pitchFamily="18" charset="0"/>
                <a:cs typeface="Times New Roman" pitchFamily="18" charset="0"/>
              </a:rPr>
              <a:t>    </a:t>
            </a:r>
            <a:r>
              <a:rPr lang="it-IT" sz="3200" dirty="0">
                <a:solidFill>
                  <a:srgbClr val="FF0000"/>
                </a:solidFill>
                <a:latin typeface="Times New Roman" pitchFamily="18" charset="0"/>
                <a:cs typeface="Times New Roman" pitchFamily="18" charset="0"/>
              </a:rPr>
              <a:t>DATI </a:t>
            </a:r>
            <a:r>
              <a:rPr lang="it-IT" sz="3200" dirty="0" err="1">
                <a:solidFill>
                  <a:srgbClr val="FF0000"/>
                </a:solidFill>
                <a:latin typeface="Times New Roman" pitchFamily="18" charset="0"/>
                <a:cs typeface="Times New Roman" pitchFamily="18" charset="0"/>
              </a:rPr>
              <a:t>DI</a:t>
            </a:r>
            <a:r>
              <a:rPr lang="it-IT" sz="3200" dirty="0">
                <a:solidFill>
                  <a:srgbClr val="FF0000"/>
                </a:solidFill>
                <a:latin typeface="Times New Roman" pitchFamily="18" charset="0"/>
                <a:cs typeface="Times New Roman" pitchFamily="18" charset="0"/>
              </a:rPr>
              <a:t> ATTIVITA’ ULSS 1DOLOMITI              ANNO 2018</a:t>
            </a:r>
          </a:p>
          <a:p>
            <a:pPr algn="l">
              <a:lnSpc>
                <a:spcPct val="120000"/>
              </a:lnSpc>
              <a:spcBef>
                <a:spcPct val="50000"/>
              </a:spcBef>
            </a:pPr>
            <a:r>
              <a:rPr lang="it-IT" dirty="0">
                <a:solidFill>
                  <a:srgbClr val="002060"/>
                </a:solidFill>
                <a:latin typeface="Times New Roman" pitchFamily="18" charset="0"/>
                <a:cs typeface="Times New Roman" pitchFamily="18" charset="0"/>
              </a:rPr>
              <a:t>Utenti in assistenza domiciliare: 1994 </a:t>
            </a:r>
          </a:p>
          <a:p>
            <a:pPr algn="l">
              <a:lnSpc>
                <a:spcPct val="120000"/>
              </a:lnSpc>
              <a:spcBef>
                <a:spcPct val="50000"/>
              </a:spcBef>
            </a:pPr>
            <a:r>
              <a:rPr lang="it-IT" dirty="0">
                <a:solidFill>
                  <a:srgbClr val="002060"/>
                </a:solidFill>
                <a:latin typeface="Times New Roman" pitchFamily="18" charset="0"/>
                <a:cs typeface="Times New Roman" pitchFamily="18" charset="0"/>
              </a:rPr>
              <a:t>Utenti in assistenza domiciliare integrata: 1026 </a:t>
            </a:r>
          </a:p>
          <a:p>
            <a:pPr algn="l">
              <a:lnSpc>
                <a:spcPct val="120000"/>
              </a:lnSpc>
              <a:spcBef>
                <a:spcPct val="50000"/>
              </a:spcBef>
            </a:pPr>
            <a:r>
              <a:rPr lang="it-IT" dirty="0">
                <a:solidFill>
                  <a:srgbClr val="002060"/>
                </a:solidFill>
                <a:latin typeface="Times New Roman" pitchFamily="18" charset="0"/>
                <a:cs typeface="Times New Roman" pitchFamily="18" charset="0"/>
              </a:rPr>
              <a:t>Utenti in strutture residenziali: 1710</a:t>
            </a:r>
          </a:p>
          <a:p>
            <a:pPr algn="l">
              <a:lnSpc>
                <a:spcPct val="120000"/>
              </a:lnSpc>
              <a:spcBef>
                <a:spcPct val="50000"/>
              </a:spcBef>
            </a:pPr>
            <a:r>
              <a:rPr lang="it-IT" dirty="0">
                <a:solidFill>
                  <a:srgbClr val="002060"/>
                </a:solidFill>
                <a:latin typeface="Times New Roman" pitchFamily="18" charset="0"/>
                <a:cs typeface="Times New Roman" pitchFamily="18" charset="0"/>
              </a:rPr>
              <a:t>Utenti cure palliative: 684</a:t>
            </a:r>
          </a:p>
          <a:p>
            <a:pPr algn="l">
              <a:lnSpc>
                <a:spcPct val="120000"/>
              </a:lnSpc>
              <a:spcBef>
                <a:spcPct val="50000"/>
              </a:spcBef>
            </a:pPr>
            <a:r>
              <a:rPr lang="it-IT" dirty="0">
                <a:solidFill>
                  <a:srgbClr val="002060"/>
                </a:solidFill>
                <a:latin typeface="Times New Roman" pitchFamily="18" charset="0"/>
                <a:cs typeface="Times New Roman" pitchFamily="18" charset="0"/>
              </a:rPr>
              <a:t>Utenti disabili: 2279</a:t>
            </a:r>
          </a:p>
          <a:p>
            <a:pPr algn="l">
              <a:lnSpc>
                <a:spcPct val="120000"/>
              </a:lnSpc>
              <a:spcBef>
                <a:spcPct val="50000"/>
              </a:spcBef>
            </a:pPr>
            <a:r>
              <a:rPr lang="it-IT" dirty="0">
                <a:solidFill>
                  <a:srgbClr val="002060"/>
                </a:solidFill>
                <a:latin typeface="Times New Roman" pitchFamily="18" charset="0"/>
                <a:cs typeface="Times New Roman" pitchFamily="18" charset="0"/>
              </a:rPr>
              <a:t>Utenti servizio integrazione lavorativa: 557</a:t>
            </a:r>
          </a:p>
          <a:p>
            <a:pPr algn="l">
              <a:lnSpc>
                <a:spcPct val="120000"/>
              </a:lnSpc>
              <a:spcBef>
                <a:spcPct val="50000"/>
              </a:spcBef>
            </a:pPr>
            <a:r>
              <a:rPr lang="it-IT" dirty="0">
                <a:solidFill>
                  <a:srgbClr val="002060"/>
                </a:solidFill>
                <a:latin typeface="Times New Roman" pitchFamily="18" charset="0"/>
                <a:cs typeface="Times New Roman" pitchFamily="18" charset="0"/>
              </a:rPr>
              <a:t>Utenti inseriti nelle strutture intermedie (</a:t>
            </a:r>
            <a:r>
              <a:rPr lang="it-IT" dirty="0" err="1">
                <a:solidFill>
                  <a:srgbClr val="002060"/>
                </a:solidFill>
                <a:latin typeface="Times New Roman" pitchFamily="18" charset="0"/>
                <a:cs typeface="Times New Roman" pitchFamily="18" charset="0"/>
              </a:rPr>
              <a:t>Hospice</a:t>
            </a:r>
            <a:r>
              <a:rPr lang="it-IT" dirty="0">
                <a:solidFill>
                  <a:srgbClr val="002060"/>
                </a:solidFill>
                <a:latin typeface="Times New Roman" pitchFamily="18" charset="0"/>
                <a:cs typeface="Times New Roman" pitchFamily="18" charset="0"/>
              </a:rPr>
              <a:t> e Ospedali di Comunità): 773</a:t>
            </a:r>
          </a:p>
          <a:p>
            <a:pPr algn="l">
              <a:lnSpc>
                <a:spcPct val="120000"/>
              </a:lnSpc>
              <a:spcBef>
                <a:spcPct val="50000"/>
              </a:spcBef>
            </a:pPr>
            <a:r>
              <a:rPr lang="it-IT" dirty="0">
                <a:solidFill>
                  <a:srgbClr val="002060"/>
                </a:solidFill>
                <a:latin typeface="Times New Roman" pitchFamily="18" charset="0"/>
                <a:cs typeface="Times New Roman" pitchFamily="18" charset="0"/>
              </a:rPr>
              <a:t>Utenti del dipartimento dipendenze: 1623</a:t>
            </a:r>
          </a:p>
          <a:p>
            <a:pPr algn="l">
              <a:lnSpc>
                <a:spcPct val="120000"/>
              </a:lnSpc>
              <a:spcBef>
                <a:spcPct val="50000"/>
              </a:spcBef>
            </a:pPr>
            <a:r>
              <a:rPr lang="it-IT" dirty="0">
                <a:solidFill>
                  <a:srgbClr val="002060"/>
                </a:solidFill>
                <a:latin typeface="Times New Roman" pitchFamily="18" charset="0"/>
                <a:cs typeface="Times New Roman" pitchFamily="18" charset="0"/>
              </a:rPr>
              <a:t>Utenti con problemi di salute mentale: 4893</a:t>
            </a:r>
            <a:endParaRPr lang="it-IT" sz="200" b="1" dirty="0">
              <a:solidFill>
                <a:srgbClr val="003366"/>
              </a:solidFill>
              <a:latin typeface="Times New Roman" pitchFamily="18" charset="0"/>
            </a:endParaRPr>
          </a:p>
        </p:txBody>
      </p:sp>
      <p:sp>
        <p:nvSpPr>
          <p:cNvPr id="119813"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4"/>
          <p:cNvSpPr txBox="1">
            <a:spLocks noChangeArrowheads="1"/>
          </p:cNvSpPr>
          <p:nvPr/>
        </p:nvSpPr>
        <p:spPr bwMode="auto">
          <a:xfrm>
            <a:off x="1042988" y="1341438"/>
            <a:ext cx="7199312"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37891" name="Picture 3"/>
          <p:cNvPicPr>
            <a:picLocks noChangeAspect="1" noChangeArrowheads="1"/>
          </p:cNvPicPr>
          <p:nvPr/>
        </p:nvPicPr>
        <p:blipFill>
          <a:blip r:embed="rId3"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37994" name="Rectangle 106"/>
          <p:cNvSpPr>
            <a:spLocks noChangeArrowheads="1"/>
          </p:cNvSpPr>
          <p:nvPr/>
        </p:nvSpPr>
        <p:spPr bwMode="auto">
          <a:xfrm>
            <a:off x="539750" y="1008063"/>
            <a:ext cx="8064500" cy="422275"/>
          </a:xfrm>
          <a:prstGeom prst="rect">
            <a:avLst/>
          </a:prstGeom>
          <a:noFill/>
          <a:ln w="9525">
            <a:noFill/>
            <a:miter lim="800000"/>
            <a:headEnd/>
            <a:tailEnd/>
          </a:ln>
          <a:effectLst/>
        </p:spPr>
        <p:txBody>
          <a:bodyPr>
            <a:spAutoFit/>
          </a:bodyPr>
          <a:lstStyle/>
          <a:p>
            <a:pPr>
              <a:lnSpc>
                <a:spcPct val="120000"/>
              </a:lnSpc>
              <a:spcBef>
                <a:spcPct val="50000"/>
              </a:spcBef>
            </a:pPr>
            <a:endParaRPr lang="it-IT" b="1">
              <a:solidFill>
                <a:srgbClr val="003366"/>
              </a:solidFill>
            </a:endParaRPr>
          </a:p>
        </p:txBody>
      </p:sp>
      <p:sp>
        <p:nvSpPr>
          <p:cNvPr id="37995" name="Rectangle 107"/>
          <p:cNvSpPr>
            <a:spLocks noChangeArrowheads="1"/>
          </p:cNvSpPr>
          <p:nvPr/>
        </p:nvSpPr>
        <p:spPr bwMode="auto">
          <a:xfrm>
            <a:off x="539750" y="4581525"/>
            <a:ext cx="5688013" cy="476250"/>
          </a:xfrm>
          <a:prstGeom prst="rect">
            <a:avLst/>
          </a:prstGeom>
          <a:noFill/>
          <a:ln w="9525">
            <a:noFill/>
            <a:miter lim="800000"/>
            <a:headEnd/>
            <a:tailEnd/>
          </a:ln>
          <a:effectLst/>
        </p:spPr>
        <p:txBody>
          <a:bodyPr>
            <a:spAutoFit/>
          </a:bodyPr>
          <a:lstStyle/>
          <a:p>
            <a:pPr>
              <a:lnSpc>
                <a:spcPct val="120000"/>
              </a:lnSpc>
              <a:spcBef>
                <a:spcPct val="50000"/>
              </a:spcBef>
            </a:pPr>
            <a:endParaRPr lang="it-IT" sz="2100" b="1">
              <a:solidFill>
                <a:srgbClr val="003366"/>
              </a:solidFill>
              <a:latin typeface="Times New Roman" pitchFamily="18" charset="0"/>
            </a:endParaRPr>
          </a:p>
        </p:txBody>
      </p:sp>
      <p:sp>
        <p:nvSpPr>
          <p:cNvPr id="38087" name="Rectangle 199"/>
          <p:cNvSpPr>
            <a:spLocks noChangeArrowheads="1"/>
          </p:cNvSpPr>
          <p:nvPr/>
        </p:nvSpPr>
        <p:spPr bwMode="auto">
          <a:xfrm>
            <a:off x="250825" y="1125538"/>
            <a:ext cx="8713788" cy="5078313"/>
          </a:xfrm>
          <a:prstGeom prst="rect">
            <a:avLst/>
          </a:prstGeom>
          <a:noFill/>
          <a:ln w="9525">
            <a:noFill/>
            <a:miter lim="800000"/>
            <a:headEnd/>
            <a:tailEnd/>
          </a:ln>
          <a:effectLst/>
        </p:spPr>
        <p:txBody>
          <a:bodyPr>
            <a:spAutoFit/>
          </a:bodyPr>
          <a:lstStyle/>
          <a:p>
            <a:r>
              <a:rPr lang="it-IT" sz="2200" b="1" dirty="0">
                <a:solidFill>
                  <a:srgbClr val="002060"/>
                </a:solidFill>
                <a:effectLst>
                  <a:outerShdw blurRad="38100" dist="38100" dir="2700000" algn="tl">
                    <a:srgbClr val="C0C0C0"/>
                  </a:outerShdw>
                </a:effectLst>
                <a:latin typeface="Times New Roman" pitchFamily="18" charset="0"/>
                <a:cs typeface="Times New Roman" pitchFamily="18" charset="0"/>
              </a:rPr>
              <a:t>                          </a:t>
            </a:r>
            <a:r>
              <a:rPr lang="it-IT" sz="3200" dirty="0">
                <a:solidFill>
                  <a:srgbClr val="FF0000"/>
                </a:solidFill>
                <a:effectLst>
                  <a:outerShdw blurRad="38100" dist="38100" dir="2700000" algn="tl">
                    <a:srgbClr val="C0C0C0"/>
                  </a:outerShdw>
                </a:effectLst>
                <a:latin typeface="Times New Roman" pitchFamily="18" charset="0"/>
                <a:cs typeface="Times New Roman" pitchFamily="18" charset="0"/>
              </a:rPr>
              <a:t>UNA PRIMA DEFINIZIONE</a:t>
            </a:r>
          </a:p>
          <a:p>
            <a:endParaRPr lang="it-IT" sz="2200" b="1" dirty="0">
              <a:solidFill>
                <a:srgbClr val="002060"/>
              </a:solidFill>
              <a:effectLst>
                <a:outerShdw blurRad="38100" dist="38100" dir="2700000" algn="tl">
                  <a:srgbClr val="C0C0C0"/>
                </a:outerShdw>
              </a:effectLst>
              <a:latin typeface="Times New Roman" pitchFamily="18" charset="0"/>
              <a:cs typeface="Times New Roman" pitchFamily="18" charset="0"/>
            </a:endParaRPr>
          </a:p>
          <a:p>
            <a:r>
              <a:rPr lang="it-IT" dirty="0">
                <a:solidFill>
                  <a:srgbClr val="002060"/>
                </a:solidFill>
                <a:latin typeface="Times New Roman" pitchFamily="18" charset="0"/>
                <a:cs typeface="Times New Roman" pitchFamily="18" charset="0"/>
              </a:rPr>
              <a:t>Con il termine assistenza continuativa o di lungo periodo (</a:t>
            </a:r>
            <a:r>
              <a:rPr lang="it-IT" b="1" u="sng" dirty="0">
                <a:solidFill>
                  <a:srgbClr val="002060"/>
                </a:solidFill>
                <a:latin typeface="Times New Roman" pitchFamily="18" charset="0"/>
                <a:cs typeface="Times New Roman" pitchFamily="18" charset="0"/>
              </a:rPr>
              <a:t>Long </a:t>
            </a:r>
            <a:r>
              <a:rPr lang="it-IT" b="1" u="sng" dirty="0" err="1">
                <a:solidFill>
                  <a:srgbClr val="002060"/>
                </a:solidFill>
                <a:latin typeface="Times New Roman" pitchFamily="18" charset="0"/>
                <a:cs typeface="Times New Roman" pitchFamily="18" charset="0"/>
              </a:rPr>
              <a:t>Term</a:t>
            </a:r>
            <a:r>
              <a:rPr lang="it-IT" b="1" u="sng" dirty="0">
                <a:solidFill>
                  <a:srgbClr val="002060"/>
                </a:solidFill>
                <a:latin typeface="Times New Roman" pitchFamily="18" charset="0"/>
                <a:cs typeface="Times New Roman" pitchFamily="18" charset="0"/>
              </a:rPr>
              <a:t> Care, LTC</a:t>
            </a:r>
            <a:r>
              <a:rPr lang="it-IT" dirty="0">
                <a:solidFill>
                  <a:srgbClr val="002060"/>
                </a:solidFill>
                <a:latin typeface="Times New Roman" pitchFamily="18" charset="0"/>
                <a:cs typeface="Times New Roman" pitchFamily="18" charset="0"/>
              </a:rPr>
              <a:t>) </a:t>
            </a:r>
          </a:p>
          <a:p>
            <a:r>
              <a:rPr lang="it-IT" dirty="0">
                <a:solidFill>
                  <a:srgbClr val="002060"/>
                </a:solidFill>
                <a:latin typeface="Times New Roman" pitchFamily="18" charset="0"/>
                <a:cs typeface="Times New Roman" pitchFamily="18" charset="0"/>
              </a:rPr>
              <a:t>l’Organizzazione Mondiale della Sanità fa riferimento </a:t>
            </a:r>
            <a:r>
              <a:rPr lang="it-IT" b="1" dirty="0">
                <a:solidFill>
                  <a:srgbClr val="002060"/>
                </a:solidFill>
                <a:latin typeface="Times New Roman" pitchFamily="18" charset="0"/>
                <a:cs typeface="Times New Roman" pitchFamily="18" charset="0"/>
              </a:rPr>
              <a:t>all’insieme di servizi sanitari </a:t>
            </a:r>
          </a:p>
          <a:p>
            <a:r>
              <a:rPr lang="it-IT" b="1" dirty="0">
                <a:solidFill>
                  <a:srgbClr val="002060"/>
                </a:solidFill>
                <a:latin typeface="Times New Roman" pitchFamily="18" charset="0"/>
                <a:cs typeface="Times New Roman" pitchFamily="18" charset="0"/>
              </a:rPr>
              <a:t>e sociali erogati per un periodo di tempo prolungato a soggetti che necessitano di </a:t>
            </a:r>
          </a:p>
          <a:p>
            <a:r>
              <a:rPr lang="it-IT" b="1" dirty="0">
                <a:solidFill>
                  <a:srgbClr val="002060"/>
                </a:solidFill>
                <a:latin typeface="Times New Roman" pitchFamily="18" charset="0"/>
                <a:cs typeface="Times New Roman" pitchFamily="18" charset="0"/>
              </a:rPr>
              <a:t>assistenza continuativa di base a causa di disabilità fisiche o mentali</a:t>
            </a:r>
            <a:r>
              <a:rPr lang="it-IT" dirty="0">
                <a:solidFill>
                  <a:srgbClr val="002060"/>
                </a:solidFill>
                <a:latin typeface="Times New Roman" pitchFamily="18" charset="0"/>
                <a:cs typeface="Times New Roman" pitchFamily="18" charset="0"/>
              </a:rPr>
              <a:t>. </a:t>
            </a:r>
          </a:p>
          <a:p>
            <a:endParaRPr lang="it-IT" dirty="0">
              <a:solidFill>
                <a:srgbClr val="002060"/>
              </a:solidFill>
              <a:latin typeface="Times New Roman" pitchFamily="18" charset="0"/>
              <a:cs typeface="Times New Roman" pitchFamily="18" charset="0"/>
            </a:endParaRPr>
          </a:p>
          <a:p>
            <a:r>
              <a:rPr lang="it-IT" dirty="0">
                <a:solidFill>
                  <a:srgbClr val="002060"/>
                </a:solidFill>
                <a:latin typeface="Times New Roman" pitchFamily="18" charset="0"/>
                <a:cs typeface="Times New Roman" pitchFamily="18" charset="0"/>
              </a:rPr>
              <a:t>Tali servizi possono essere erogati in strutture residenziali, a domicilio o presso comunità, comprendendo l’assistenza informale di parenti o conoscenti così come quella formale di professionisti e agenzie o organizzazioni sanitarie. </a:t>
            </a:r>
          </a:p>
          <a:p>
            <a:endParaRPr lang="it-IT" dirty="0">
              <a:solidFill>
                <a:srgbClr val="002060"/>
              </a:solidFill>
              <a:latin typeface="Times New Roman" pitchFamily="18" charset="0"/>
              <a:cs typeface="Times New Roman" pitchFamily="18" charset="0"/>
            </a:endParaRPr>
          </a:p>
          <a:p>
            <a:r>
              <a:rPr lang="it-IT" dirty="0">
                <a:solidFill>
                  <a:srgbClr val="002060"/>
                </a:solidFill>
                <a:latin typeface="Times New Roman" pitchFamily="18" charset="0"/>
                <a:cs typeface="Times New Roman" pitchFamily="18" charset="0"/>
              </a:rPr>
              <a:t>L’</a:t>
            </a:r>
            <a:r>
              <a:rPr lang="it-IT" b="1" dirty="0">
                <a:solidFill>
                  <a:srgbClr val="002060"/>
                </a:solidFill>
                <a:latin typeface="Times New Roman" pitchFamily="18" charset="0"/>
                <a:cs typeface="Times New Roman" pitchFamily="18" charset="0"/>
              </a:rPr>
              <a:t>obiettivo</a:t>
            </a:r>
            <a:r>
              <a:rPr lang="it-IT" dirty="0">
                <a:solidFill>
                  <a:srgbClr val="002060"/>
                </a:solidFill>
                <a:latin typeface="Times New Roman" pitchFamily="18" charset="0"/>
                <a:cs typeface="Times New Roman" pitchFamily="18" charset="0"/>
              </a:rPr>
              <a:t> finale degli interventi di LTC è il </a:t>
            </a:r>
            <a:r>
              <a:rPr lang="it-IT" b="1" dirty="0">
                <a:solidFill>
                  <a:srgbClr val="002060"/>
                </a:solidFill>
                <a:latin typeface="Times New Roman" pitchFamily="18" charset="0"/>
                <a:cs typeface="Times New Roman" pitchFamily="18" charset="0"/>
              </a:rPr>
              <a:t>perseguimento e mantenimento del miglior stato di salute possibile</a:t>
            </a:r>
            <a:r>
              <a:rPr lang="it-IT" dirty="0">
                <a:solidFill>
                  <a:srgbClr val="002060"/>
                </a:solidFill>
                <a:latin typeface="Times New Roman" pitchFamily="18" charset="0"/>
                <a:cs typeface="Times New Roman" pitchFamily="18" charset="0"/>
              </a:rPr>
              <a:t> per la singola persona in relazione alle condizioni fisiche e psichiche nelle quali essa si trova. </a:t>
            </a:r>
            <a:r>
              <a:rPr lang="it-IT" b="1" dirty="0">
                <a:solidFill>
                  <a:srgbClr val="002060"/>
                </a:solidFill>
                <a:latin typeface="Times New Roman" pitchFamily="18" charset="0"/>
                <a:cs typeface="Times New Roman" pitchFamily="18" charset="0"/>
              </a:rPr>
              <a:t>Indipendenza, autonomia, partecipazione, autorealizzazione e dignità umana</a:t>
            </a:r>
            <a:r>
              <a:rPr lang="it-IT" dirty="0">
                <a:solidFill>
                  <a:srgbClr val="002060"/>
                </a:solidFill>
                <a:latin typeface="Times New Roman" pitchFamily="18" charset="0"/>
                <a:cs typeface="Times New Roman" pitchFamily="18" charset="0"/>
              </a:rPr>
              <a:t> sono, infine, i </a:t>
            </a:r>
            <a:r>
              <a:rPr lang="it-IT" b="1" dirty="0">
                <a:solidFill>
                  <a:srgbClr val="002060"/>
                </a:solidFill>
                <a:latin typeface="Times New Roman" pitchFamily="18" charset="0"/>
                <a:cs typeface="Times New Roman" pitchFamily="18" charset="0"/>
              </a:rPr>
              <a:t>cardini valoriali</a:t>
            </a:r>
            <a:r>
              <a:rPr lang="it-IT" dirty="0">
                <a:solidFill>
                  <a:srgbClr val="002060"/>
                </a:solidFill>
                <a:latin typeface="Times New Roman" pitchFamily="18" charset="0"/>
                <a:cs typeface="Times New Roman" pitchFamily="18" charset="0"/>
              </a:rPr>
              <a:t> attorno ai quali gli interventi devono essere organizzati </a:t>
            </a:r>
            <a:r>
              <a:rPr lang="it-IT" b="1" dirty="0">
                <a:solidFill>
                  <a:srgbClr val="002060"/>
                </a:solidFill>
                <a:latin typeface="Times New Roman" pitchFamily="18" charset="0"/>
                <a:cs typeface="Times New Roman" pitchFamily="18" charset="0"/>
              </a:rPr>
              <a:t>al fine di valorizzare le risorse presenti e rendere i soggetti partecipi e responsabili dei percorsi di cura</a:t>
            </a:r>
            <a:r>
              <a:rPr lang="it-IT" dirty="0">
                <a:solidFill>
                  <a:srgbClr val="002060"/>
                </a:solidFill>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ext Box 1"/>
          <p:cNvSpPr txBox="1">
            <a:spLocks noChangeArrowheads="1"/>
          </p:cNvSpPr>
          <p:nvPr/>
        </p:nvSpPr>
        <p:spPr bwMode="auto">
          <a:xfrm>
            <a:off x="457200" y="1289437"/>
            <a:ext cx="8229600" cy="1143000"/>
          </a:xfrm>
          <a:prstGeom prst="rect">
            <a:avLst/>
          </a:prstGeom>
          <a:noFill/>
          <a:ln w="9525">
            <a:noFill/>
            <a:round/>
            <a:headEnd/>
            <a:tailEnd/>
          </a:ln>
        </p:spPr>
        <p:txBody>
          <a:bodyPr lIns="90000" tIns="46800" rIns="90000" bIns="46800" anchor="ctr"/>
          <a:lstStyle/>
          <a:p>
            <a:pPr algn="ctr" defTabSz="449263">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4400" dirty="0">
                <a:solidFill>
                  <a:srgbClr val="FF0000"/>
                </a:solidFill>
                <a:latin typeface="Times New Roman" pitchFamily="18" charset="0"/>
                <a:ea typeface="Microsoft YaHei" pitchFamily="34" charset="-122"/>
                <a:cs typeface="Times New Roman" pitchFamily="18" charset="0"/>
              </a:rPr>
              <a:t>MEDICINE </a:t>
            </a:r>
            <a:r>
              <a:rPr lang="it-IT" sz="4400" dirty="0" err="1">
                <a:solidFill>
                  <a:srgbClr val="FF0000"/>
                </a:solidFill>
                <a:latin typeface="Times New Roman" pitchFamily="18" charset="0"/>
                <a:ea typeface="Microsoft YaHei" pitchFamily="34" charset="-122"/>
                <a:cs typeface="Times New Roman" pitchFamily="18" charset="0"/>
              </a:rPr>
              <a:t>DI</a:t>
            </a:r>
            <a:r>
              <a:rPr lang="it-IT" sz="4400" dirty="0">
                <a:solidFill>
                  <a:srgbClr val="FF0000"/>
                </a:solidFill>
                <a:latin typeface="Times New Roman" pitchFamily="18" charset="0"/>
                <a:ea typeface="Microsoft YaHei" pitchFamily="34" charset="-122"/>
                <a:cs typeface="Times New Roman" pitchFamily="18" charset="0"/>
              </a:rPr>
              <a:t> GRUPPO</a:t>
            </a:r>
          </a:p>
        </p:txBody>
      </p:sp>
      <p:sp>
        <p:nvSpPr>
          <p:cNvPr id="138243" name="Text Box 2"/>
          <p:cNvSpPr txBox="1">
            <a:spLocks noChangeArrowheads="1"/>
          </p:cNvSpPr>
          <p:nvPr/>
        </p:nvSpPr>
        <p:spPr bwMode="auto">
          <a:xfrm>
            <a:off x="143669" y="2564904"/>
            <a:ext cx="8856662" cy="2664643"/>
          </a:xfrm>
          <a:prstGeom prst="rect">
            <a:avLst/>
          </a:prstGeom>
          <a:noFill/>
          <a:ln w="9525">
            <a:noFill/>
            <a:round/>
            <a:headEnd/>
            <a:tailEnd/>
          </a:ln>
        </p:spPr>
        <p:txBody>
          <a:bodyPr lIns="90000" tIns="46800" rIns="90000" bIns="46800"/>
          <a:lstStyle/>
          <a:p>
            <a:pPr marL="742950" lvl="1" indent="-285750"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dirty="0">
              <a:solidFill>
                <a:srgbClr val="002060"/>
              </a:solidFill>
              <a:latin typeface="Times New Roman" pitchFamily="18" charset="0"/>
              <a:cs typeface="Times New Roman" pitchFamily="18" charset="0"/>
            </a:endParaRP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cs typeface="Times New Roman" pitchFamily="18" charset="0"/>
              </a:rPr>
              <a:t>Sono </a:t>
            </a:r>
            <a:r>
              <a:rPr lang="it-IT" b="1" dirty="0">
                <a:solidFill>
                  <a:srgbClr val="002060"/>
                </a:solidFill>
                <a:latin typeface="Times New Roman" pitchFamily="18" charset="0"/>
                <a:cs typeface="Times New Roman" pitchFamily="18" charset="0"/>
              </a:rPr>
              <a:t>team </a:t>
            </a:r>
            <a:r>
              <a:rPr lang="it-IT" b="1" dirty="0" err="1">
                <a:solidFill>
                  <a:srgbClr val="002060"/>
                </a:solidFill>
                <a:latin typeface="Times New Roman" pitchFamily="18" charset="0"/>
                <a:cs typeface="Times New Roman" pitchFamily="18" charset="0"/>
              </a:rPr>
              <a:t>multiprofessionali</a:t>
            </a:r>
            <a:r>
              <a:rPr lang="it-IT" b="1" dirty="0">
                <a:solidFill>
                  <a:srgbClr val="002060"/>
                </a:solidFill>
                <a:latin typeface="Times New Roman" pitchFamily="18" charset="0"/>
                <a:cs typeface="Times New Roman" pitchFamily="18" charset="0"/>
              </a:rPr>
              <a:t> </a:t>
            </a:r>
            <a:r>
              <a:rPr lang="it-IT" dirty="0">
                <a:solidFill>
                  <a:srgbClr val="002060"/>
                </a:solidFill>
                <a:latin typeface="Times New Roman" pitchFamily="18" charset="0"/>
                <a:cs typeface="Times New Roman" pitchFamily="18" charset="0"/>
              </a:rPr>
              <a:t>(medici e pediatri di famiglia, specialisti, medici della continuità assistenziale, infermieri, collaboratori di studio ed assistenti sociali) che: </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cs typeface="Times New Roman" pitchFamily="18" charset="0"/>
              </a:rPr>
              <a:t>- erogano un'assistenza </a:t>
            </a:r>
            <a:r>
              <a:rPr lang="it-IT" b="1" dirty="0">
                <a:solidFill>
                  <a:srgbClr val="002060"/>
                </a:solidFill>
                <a:latin typeface="Times New Roman" pitchFamily="18" charset="0"/>
                <a:cs typeface="Times New Roman" pitchFamily="18" charset="0"/>
              </a:rPr>
              <a:t>globale </a:t>
            </a:r>
            <a:r>
              <a:rPr lang="it-IT" dirty="0">
                <a:solidFill>
                  <a:srgbClr val="002060"/>
                </a:solidFill>
                <a:latin typeface="Times New Roman" pitchFamily="18" charset="0"/>
                <a:cs typeface="Times New Roman" pitchFamily="18" charset="0"/>
              </a:rPr>
              <a:t>(dalla prevenzione alla </a:t>
            </a:r>
            <a:r>
              <a:rPr lang="it-IT" dirty="0" err="1">
                <a:solidFill>
                  <a:srgbClr val="002060"/>
                </a:solidFill>
                <a:latin typeface="Times New Roman" pitchFamily="18" charset="0"/>
                <a:cs typeface="Times New Roman" pitchFamily="18" charset="0"/>
              </a:rPr>
              <a:t>palliazione</a:t>
            </a:r>
            <a:r>
              <a:rPr lang="it-IT" dirty="0">
                <a:solidFill>
                  <a:srgbClr val="002060"/>
                </a:solidFill>
                <a:latin typeface="Times New Roman" pitchFamily="18" charset="0"/>
                <a:cs typeface="Times New Roman" pitchFamily="18" charset="0"/>
              </a:rPr>
              <a:t>   continua e centrata sulla persona)</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cs typeface="Times New Roman" pitchFamily="18" charset="0"/>
              </a:rPr>
              <a:t>- assicurano  un'assistenza </a:t>
            </a:r>
            <a:r>
              <a:rPr lang="it-IT" b="1" dirty="0">
                <a:solidFill>
                  <a:srgbClr val="002060"/>
                </a:solidFill>
                <a:latin typeface="Times New Roman" pitchFamily="18" charset="0"/>
                <a:cs typeface="Times New Roman" pitchFamily="18" charset="0"/>
              </a:rPr>
              <a:t>H24, 7 </a:t>
            </a:r>
            <a:r>
              <a:rPr lang="it-IT" b="1" dirty="0" err="1">
                <a:solidFill>
                  <a:srgbClr val="002060"/>
                </a:solidFill>
                <a:latin typeface="Times New Roman" pitchFamily="18" charset="0"/>
                <a:cs typeface="Times New Roman" pitchFamily="18" charset="0"/>
              </a:rPr>
              <a:t>gg</a:t>
            </a:r>
            <a:r>
              <a:rPr lang="it-IT" b="1" dirty="0">
                <a:solidFill>
                  <a:srgbClr val="002060"/>
                </a:solidFill>
                <a:latin typeface="Times New Roman" pitchFamily="18" charset="0"/>
                <a:cs typeface="Times New Roman" pitchFamily="18" charset="0"/>
              </a:rPr>
              <a:t> su 7</a:t>
            </a:r>
            <a:endParaRPr lang="it-IT" dirty="0">
              <a:solidFill>
                <a:srgbClr val="002060"/>
              </a:solidFill>
              <a:latin typeface="Times New Roman" pitchFamily="18" charset="0"/>
              <a:cs typeface="Times New Roman" pitchFamily="18" charset="0"/>
            </a:endParaRP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dirty="0">
              <a:solidFill>
                <a:srgbClr val="002060"/>
              </a:solidFill>
              <a:latin typeface="Times New Roman" pitchFamily="18" charset="0"/>
              <a:cs typeface="Times New Roman" pitchFamily="18" charset="0"/>
            </a:endParaRP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cs typeface="Times New Roman" pitchFamily="18" charset="0"/>
              </a:rPr>
              <a:t>Sono parte fondamentale del Distretto ed assumono responsabilità verso la salute della Comunità</a:t>
            </a:r>
          </a:p>
          <a:p>
            <a:pPr marL="742950" lvl="1" indent="-285750" algn="just" defTabSz="449263">
              <a:spcBef>
                <a:spcPts val="1000"/>
              </a:spcBef>
              <a:buClr>
                <a:srgbClr val="000000"/>
              </a:buClr>
              <a:buSzPct val="100000"/>
              <a:buFont typeface="Times New Roman" pitchFamily="18" charset="0"/>
              <a:buNone/>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sz="2600" dirty="0">
              <a:latin typeface="Times New Roman" pitchFamily="18" charset="0"/>
              <a:ea typeface="Microsoft YaHei" pitchFamily="34" charset="-122"/>
              <a:cs typeface="Times New Roman" pitchFamily="18" charset="0"/>
            </a:endParaRPr>
          </a:p>
        </p:txBody>
      </p:sp>
      <p:pic>
        <p:nvPicPr>
          <p:cNvPr id="138244" name="Picture 3"/>
          <p:cNvPicPr>
            <a:picLocks noChangeAspect="1" noChangeArrowheads="1"/>
          </p:cNvPicPr>
          <p:nvPr/>
        </p:nvPicPr>
        <p:blipFill>
          <a:blip r:embed="rId3" cstate="print"/>
          <a:srcRect/>
          <a:stretch>
            <a:fillRect/>
          </a:stretch>
        </p:blipFill>
        <p:spPr bwMode="auto">
          <a:xfrm>
            <a:off x="323850" y="260350"/>
            <a:ext cx="1428750" cy="762000"/>
          </a:xfrm>
          <a:prstGeom prst="rect">
            <a:avLst/>
          </a:prstGeom>
          <a:solidFill>
            <a:srgbClr val="FFFFFF"/>
          </a:solidFill>
          <a:ln w="9525">
            <a:no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1"/>
          <p:cNvSpPr txBox="1">
            <a:spLocks noChangeArrowheads="1"/>
          </p:cNvSpPr>
          <p:nvPr/>
        </p:nvSpPr>
        <p:spPr bwMode="auto">
          <a:xfrm>
            <a:off x="395288" y="909439"/>
            <a:ext cx="8229600" cy="791369"/>
          </a:xfrm>
          <a:prstGeom prst="rect">
            <a:avLst/>
          </a:prstGeom>
          <a:noFill/>
          <a:ln w="9525">
            <a:noFill/>
            <a:round/>
            <a:headEnd/>
            <a:tailEnd/>
          </a:ln>
        </p:spPr>
        <p:txBody>
          <a:bodyPr lIns="90000" tIns="46800" rIns="90000" bIns="46800" anchor="ctr"/>
          <a:lstStyle/>
          <a:p>
            <a:pPr algn="ctr" defTabSz="449263">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4000" dirty="0">
                <a:solidFill>
                  <a:srgbClr val="FF0000"/>
                </a:solidFill>
                <a:latin typeface="Times New Roman" pitchFamily="18" charset="0"/>
                <a:ea typeface="Microsoft YaHei" pitchFamily="34" charset="-122"/>
                <a:cs typeface="Times New Roman" pitchFamily="18" charset="0"/>
              </a:rPr>
              <a:t>MEDICINE </a:t>
            </a:r>
            <a:r>
              <a:rPr lang="it-IT" sz="4000" dirty="0" err="1">
                <a:solidFill>
                  <a:srgbClr val="FF0000"/>
                </a:solidFill>
                <a:latin typeface="Times New Roman" pitchFamily="18" charset="0"/>
                <a:ea typeface="Microsoft YaHei" pitchFamily="34" charset="-122"/>
                <a:cs typeface="Times New Roman" pitchFamily="18" charset="0"/>
              </a:rPr>
              <a:t>DI</a:t>
            </a:r>
            <a:r>
              <a:rPr lang="it-IT" sz="4000" dirty="0">
                <a:solidFill>
                  <a:srgbClr val="FF0000"/>
                </a:solidFill>
                <a:latin typeface="Times New Roman" pitchFamily="18" charset="0"/>
                <a:ea typeface="Microsoft YaHei" pitchFamily="34" charset="-122"/>
                <a:cs typeface="Times New Roman" pitchFamily="18" charset="0"/>
              </a:rPr>
              <a:t> GRUPPO</a:t>
            </a:r>
          </a:p>
          <a:p>
            <a:pPr algn="ctr" defTabSz="449263">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it-IT" sz="3000" b="1" dirty="0">
              <a:ea typeface="Microsoft YaHei" pitchFamily="34" charset="-122"/>
              <a:cs typeface="Arial" charset="0"/>
            </a:endParaRPr>
          </a:p>
        </p:txBody>
      </p:sp>
      <p:sp>
        <p:nvSpPr>
          <p:cNvPr id="140291" name="Text Box 2"/>
          <p:cNvSpPr txBox="1">
            <a:spLocks noChangeArrowheads="1"/>
          </p:cNvSpPr>
          <p:nvPr/>
        </p:nvSpPr>
        <p:spPr bwMode="auto">
          <a:xfrm>
            <a:off x="323850" y="1484784"/>
            <a:ext cx="8085138" cy="5256584"/>
          </a:xfrm>
          <a:prstGeom prst="rect">
            <a:avLst/>
          </a:prstGeom>
          <a:noFill/>
          <a:ln w="9525">
            <a:noFill/>
            <a:round/>
            <a:headEnd/>
            <a:tailEnd/>
          </a:ln>
        </p:spPr>
        <p:txBody>
          <a:bodyPr lIns="90000" tIns="46800" rIns="90000" bIns="46800"/>
          <a:lstStyle/>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sz="3000" dirty="0">
                <a:solidFill>
                  <a:srgbClr val="003366"/>
                </a:solidFill>
                <a:latin typeface="Times New Roman" pitchFamily="18" charset="0"/>
                <a:ea typeface="Microsoft YaHei" pitchFamily="34" charset="-122"/>
                <a:cs typeface="Times New Roman" pitchFamily="18" charset="0"/>
              </a:rPr>
              <a:t>	</a:t>
            </a:r>
            <a:r>
              <a:rPr lang="it-IT" sz="2600" dirty="0">
                <a:solidFill>
                  <a:srgbClr val="002060"/>
                </a:solidFill>
                <a:latin typeface="Times New Roman" pitchFamily="18" charset="0"/>
                <a:ea typeface="Microsoft YaHei" pitchFamily="34" charset="-122"/>
                <a:cs typeface="Times New Roman" pitchFamily="18" charset="0"/>
              </a:rPr>
              <a:t>    </a:t>
            </a:r>
            <a:r>
              <a:rPr lang="it-IT" dirty="0">
                <a:solidFill>
                  <a:srgbClr val="002060"/>
                </a:solidFill>
                <a:latin typeface="Times New Roman" pitchFamily="18" charset="0"/>
                <a:ea typeface="Microsoft YaHei" pitchFamily="34" charset="-122"/>
                <a:cs typeface="Times New Roman" pitchFamily="18" charset="0"/>
              </a:rPr>
              <a:t>Nel 2018 – dopo la prima fase di avvio – sono entrate a regime le 4 Medicine di Gruppo Integrate (con sede a Belluno, Longarone, Santo Stefano di </a:t>
            </a:r>
            <a:r>
              <a:rPr lang="it-IT" dirty="0" err="1">
                <a:solidFill>
                  <a:srgbClr val="002060"/>
                </a:solidFill>
                <a:latin typeface="Times New Roman" pitchFamily="18" charset="0"/>
                <a:ea typeface="Microsoft YaHei" pitchFamily="34" charset="-122"/>
                <a:cs typeface="Times New Roman" pitchFamily="18" charset="0"/>
              </a:rPr>
              <a:t>Cadore</a:t>
            </a:r>
            <a:r>
              <a:rPr lang="it-IT" dirty="0">
                <a:solidFill>
                  <a:srgbClr val="002060"/>
                </a:solidFill>
                <a:latin typeface="Times New Roman" pitchFamily="18" charset="0"/>
                <a:ea typeface="Microsoft YaHei" pitchFamily="34" charset="-122"/>
                <a:cs typeface="Times New Roman" pitchFamily="18" charset="0"/>
              </a:rPr>
              <a:t>, Feltre) avviate nel 2017 che complessivamente hanno realizzato gli obiettivi di salute affidati attraverso i contratti di esercizio.</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sz="2600" dirty="0">
                <a:solidFill>
                  <a:srgbClr val="002060"/>
                </a:solidFill>
                <a:latin typeface="Times New Roman" pitchFamily="18" charset="0"/>
                <a:ea typeface="Microsoft YaHei" pitchFamily="34" charset="-122"/>
                <a:cs typeface="Times New Roman" pitchFamily="18" charset="0"/>
              </a:rPr>
              <a:t>	     </a:t>
            </a:r>
            <a:r>
              <a:rPr lang="it-IT" dirty="0">
                <a:solidFill>
                  <a:srgbClr val="002060"/>
                </a:solidFill>
                <a:latin typeface="Times New Roman" pitchFamily="18" charset="0"/>
                <a:ea typeface="Microsoft YaHei" pitchFamily="34" charset="-122"/>
                <a:cs typeface="Times New Roman" pitchFamily="18" charset="0"/>
              </a:rPr>
              <a:t>Il Piano ha previsto l’attivazione delle seguenti </a:t>
            </a:r>
            <a:r>
              <a:rPr lang="it-IT" dirty="0" err="1">
                <a:solidFill>
                  <a:srgbClr val="002060"/>
                </a:solidFill>
                <a:latin typeface="Times New Roman" pitchFamily="18" charset="0"/>
                <a:ea typeface="Microsoft YaHei" pitchFamily="34" charset="-122"/>
                <a:cs typeface="Times New Roman" pitchFamily="18" charset="0"/>
              </a:rPr>
              <a:t>MdG</a:t>
            </a:r>
            <a:r>
              <a:rPr lang="it-IT" dirty="0">
                <a:solidFill>
                  <a:srgbClr val="002060"/>
                </a:solidFill>
                <a:latin typeface="Times New Roman" pitchFamily="18" charset="0"/>
                <a:ea typeface="Microsoft YaHei" pitchFamily="34" charset="-122"/>
                <a:cs typeface="Times New Roman" pitchFamily="18" charset="0"/>
              </a:rPr>
              <a:t> come sviluppo di altrettante Medicine di Rete:</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dirty="0">
              <a:solidFill>
                <a:srgbClr val="002060"/>
              </a:solidFill>
              <a:latin typeface="Times New Roman" pitchFamily="18" charset="0"/>
              <a:ea typeface="Microsoft YaHei" pitchFamily="34" charset="-122"/>
              <a:cs typeface="Times New Roman" pitchFamily="18" charset="0"/>
            </a:endParaRP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Anno 2019</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1 </a:t>
            </a:r>
            <a:r>
              <a:rPr lang="it-IT" dirty="0" err="1">
                <a:solidFill>
                  <a:srgbClr val="002060"/>
                </a:solidFill>
                <a:latin typeface="Times New Roman" pitchFamily="18" charset="0"/>
                <a:ea typeface="Microsoft YaHei" pitchFamily="34" charset="-122"/>
                <a:cs typeface="Times New Roman" pitchFamily="18" charset="0"/>
              </a:rPr>
              <a:t>MdG</a:t>
            </a:r>
            <a:r>
              <a:rPr lang="it-IT" dirty="0">
                <a:solidFill>
                  <a:srgbClr val="002060"/>
                </a:solidFill>
                <a:latin typeface="Times New Roman" pitchFamily="18" charset="0"/>
                <a:ea typeface="Microsoft YaHei" pitchFamily="34" charset="-122"/>
                <a:cs typeface="Times New Roman" pitchFamily="18" charset="0"/>
              </a:rPr>
              <a:t> con sede a Ponte nelle Alpi </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1 </a:t>
            </a:r>
            <a:r>
              <a:rPr lang="it-IT" dirty="0" err="1">
                <a:solidFill>
                  <a:srgbClr val="002060"/>
                </a:solidFill>
                <a:latin typeface="Times New Roman" pitchFamily="18" charset="0"/>
                <a:ea typeface="Microsoft YaHei" pitchFamily="34" charset="-122"/>
                <a:cs typeface="Times New Roman" pitchFamily="18" charset="0"/>
              </a:rPr>
              <a:t>MdG</a:t>
            </a:r>
            <a:r>
              <a:rPr lang="it-IT" dirty="0">
                <a:solidFill>
                  <a:srgbClr val="002060"/>
                </a:solidFill>
                <a:latin typeface="Times New Roman" pitchFamily="18" charset="0"/>
                <a:ea typeface="Microsoft YaHei" pitchFamily="34" charset="-122"/>
                <a:cs typeface="Times New Roman" pitchFamily="18" charset="0"/>
              </a:rPr>
              <a:t> con sede a Cortina d’Ampezzo </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1 </a:t>
            </a:r>
            <a:r>
              <a:rPr lang="it-IT" dirty="0" err="1">
                <a:solidFill>
                  <a:srgbClr val="002060"/>
                </a:solidFill>
                <a:latin typeface="Times New Roman" pitchFamily="18" charset="0"/>
                <a:ea typeface="Microsoft YaHei" pitchFamily="34" charset="-122"/>
                <a:cs typeface="Times New Roman" pitchFamily="18" charset="0"/>
              </a:rPr>
              <a:t>MdG</a:t>
            </a:r>
            <a:r>
              <a:rPr lang="it-IT" dirty="0">
                <a:solidFill>
                  <a:srgbClr val="002060"/>
                </a:solidFill>
                <a:latin typeface="Times New Roman" pitchFamily="18" charset="0"/>
                <a:ea typeface="Microsoft YaHei" pitchFamily="34" charset="-122"/>
                <a:cs typeface="Times New Roman" pitchFamily="18" charset="0"/>
              </a:rPr>
              <a:t> con sede a Feltre </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dirty="0">
              <a:solidFill>
                <a:srgbClr val="002060"/>
              </a:solidFill>
              <a:latin typeface="Times New Roman" pitchFamily="18" charset="0"/>
              <a:ea typeface="Microsoft YaHei" pitchFamily="34" charset="-122"/>
              <a:cs typeface="Times New Roman" pitchFamily="18" charset="0"/>
            </a:endParaRP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Anno 2020</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1 </a:t>
            </a:r>
            <a:r>
              <a:rPr lang="it-IT" dirty="0" err="1">
                <a:solidFill>
                  <a:srgbClr val="002060"/>
                </a:solidFill>
                <a:latin typeface="Times New Roman" pitchFamily="18" charset="0"/>
                <a:ea typeface="Microsoft YaHei" pitchFamily="34" charset="-122"/>
                <a:cs typeface="Times New Roman" pitchFamily="18" charset="0"/>
              </a:rPr>
              <a:t>MdG</a:t>
            </a:r>
            <a:r>
              <a:rPr lang="it-IT" dirty="0">
                <a:solidFill>
                  <a:srgbClr val="002060"/>
                </a:solidFill>
                <a:latin typeface="Times New Roman" pitchFamily="18" charset="0"/>
                <a:ea typeface="Microsoft YaHei" pitchFamily="34" charset="-122"/>
                <a:cs typeface="Times New Roman" pitchFamily="18" charset="0"/>
              </a:rPr>
              <a:t> con sede ad </a:t>
            </a:r>
            <a:r>
              <a:rPr lang="it-IT" dirty="0" err="1">
                <a:solidFill>
                  <a:srgbClr val="002060"/>
                </a:solidFill>
                <a:latin typeface="Times New Roman" pitchFamily="18" charset="0"/>
                <a:ea typeface="Microsoft YaHei" pitchFamily="34" charset="-122"/>
                <a:cs typeface="Times New Roman" pitchFamily="18" charset="0"/>
              </a:rPr>
              <a:t>Agordo</a:t>
            </a:r>
            <a:endParaRPr lang="it-IT" dirty="0">
              <a:solidFill>
                <a:srgbClr val="002060"/>
              </a:solidFill>
              <a:latin typeface="Times New Roman" pitchFamily="18" charset="0"/>
              <a:ea typeface="Microsoft YaHei" pitchFamily="34" charset="-122"/>
              <a:cs typeface="Times New Roman" pitchFamily="18" charset="0"/>
            </a:endParaRP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1 </a:t>
            </a:r>
            <a:r>
              <a:rPr lang="it-IT" dirty="0" err="1">
                <a:solidFill>
                  <a:srgbClr val="002060"/>
                </a:solidFill>
                <a:latin typeface="Times New Roman" pitchFamily="18" charset="0"/>
                <a:ea typeface="Microsoft YaHei" pitchFamily="34" charset="-122"/>
                <a:cs typeface="Times New Roman" pitchFamily="18" charset="0"/>
              </a:rPr>
              <a:t>MdG</a:t>
            </a:r>
            <a:r>
              <a:rPr lang="it-IT" dirty="0">
                <a:solidFill>
                  <a:srgbClr val="002060"/>
                </a:solidFill>
                <a:latin typeface="Times New Roman" pitchFamily="18" charset="0"/>
                <a:ea typeface="Microsoft YaHei" pitchFamily="34" charset="-122"/>
                <a:cs typeface="Times New Roman" pitchFamily="18" charset="0"/>
              </a:rPr>
              <a:t> con sede a Belluno</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1 </a:t>
            </a:r>
            <a:r>
              <a:rPr lang="it-IT" dirty="0" err="1">
                <a:solidFill>
                  <a:srgbClr val="002060"/>
                </a:solidFill>
                <a:latin typeface="Times New Roman" pitchFamily="18" charset="0"/>
                <a:ea typeface="Microsoft YaHei" pitchFamily="34" charset="-122"/>
                <a:cs typeface="Times New Roman" pitchFamily="18" charset="0"/>
              </a:rPr>
              <a:t>MdG</a:t>
            </a:r>
            <a:r>
              <a:rPr lang="it-IT" dirty="0">
                <a:solidFill>
                  <a:srgbClr val="002060"/>
                </a:solidFill>
                <a:latin typeface="Times New Roman" pitchFamily="18" charset="0"/>
                <a:ea typeface="Microsoft YaHei" pitchFamily="34" charset="-122"/>
                <a:cs typeface="Times New Roman" pitchFamily="18" charset="0"/>
              </a:rPr>
              <a:t> con sede a Mel</a:t>
            </a:r>
          </a:p>
          <a:p>
            <a:pPr marL="342900" indent="-339725" algn="just"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1 </a:t>
            </a:r>
            <a:r>
              <a:rPr lang="it-IT" dirty="0" err="1">
                <a:solidFill>
                  <a:srgbClr val="002060"/>
                </a:solidFill>
                <a:latin typeface="Times New Roman" pitchFamily="18" charset="0"/>
                <a:ea typeface="Microsoft YaHei" pitchFamily="34" charset="-122"/>
                <a:cs typeface="Times New Roman" pitchFamily="18" charset="0"/>
              </a:rPr>
              <a:t>MdG</a:t>
            </a:r>
            <a:r>
              <a:rPr lang="it-IT" dirty="0">
                <a:solidFill>
                  <a:srgbClr val="002060"/>
                </a:solidFill>
                <a:latin typeface="Times New Roman" pitchFamily="18" charset="0"/>
                <a:ea typeface="Microsoft YaHei" pitchFamily="34" charset="-122"/>
                <a:cs typeface="Times New Roman" pitchFamily="18" charset="0"/>
              </a:rPr>
              <a:t> con sede a </a:t>
            </a:r>
            <a:r>
              <a:rPr lang="it-IT" dirty="0" err="1">
                <a:solidFill>
                  <a:srgbClr val="002060"/>
                </a:solidFill>
                <a:latin typeface="Times New Roman" pitchFamily="18" charset="0"/>
                <a:ea typeface="Microsoft YaHei" pitchFamily="34" charset="-122"/>
                <a:cs typeface="Times New Roman" pitchFamily="18" charset="0"/>
              </a:rPr>
              <a:t>Fonzaso</a:t>
            </a:r>
            <a:r>
              <a:rPr lang="it-IT" dirty="0">
                <a:solidFill>
                  <a:srgbClr val="002060"/>
                </a:solidFill>
                <a:latin typeface="Times New Roman" pitchFamily="18" charset="0"/>
                <a:ea typeface="Microsoft YaHei" pitchFamily="34" charset="-122"/>
                <a:cs typeface="Times New Roman" pitchFamily="18" charset="0"/>
              </a:rPr>
              <a:t> </a:t>
            </a:r>
            <a:endParaRPr lang="it-IT" sz="2600" dirty="0">
              <a:solidFill>
                <a:srgbClr val="002060"/>
              </a:solidFill>
              <a:latin typeface="Times New Roman" pitchFamily="18" charset="0"/>
              <a:ea typeface="Microsoft YaHei" pitchFamily="34" charset="-122"/>
              <a:cs typeface="Times New Roman" pitchFamily="18" charset="0"/>
            </a:endParaRPr>
          </a:p>
          <a:p>
            <a:pPr marL="342900" indent="-339725"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sz="2600" dirty="0">
              <a:latin typeface="Times New Roman" pitchFamily="18" charset="0"/>
              <a:ea typeface="Microsoft YaHei" pitchFamily="34" charset="-122"/>
              <a:cs typeface="Times New Roman" pitchFamily="18" charset="0"/>
            </a:endParaRPr>
          </a:p>
        </p:txBody>
      </p:sp>
      <p:pic>
        <p:nvPicPr>
          <p:cNvPr id="140292" name="Picture 3"/>
          <p:cNvPicPr>
            <a:picLocks noChangeAspect="1" noChangeArrowheads="1"/>
          </p:cNvPicPr>
          <p:nvPr/>
        </p:nvPicPr>
        <p:blipFill>
          <a:blip r:embed="rId3" cstate="print"/>
          <a:srcRect/>
          <a:stretch>
            <a:fillRect/>
          </a:stretch>
        </p:blipFill>
        <p:spPr bwMode="auto">
          <a:xfrm>
            <a:off x="323850" y="260350"/>
            <a:ext cx="1439838" cy="762000"/>
          </a:xfrm>
          <a:prstGeom prst="rect">
            <a:avLst/>
          </a:prstGeom>
          <a:solidFill>
            <a:srgbClr val="FFFFFF"/>
          </a:solidFill>
          <a:ln w="9525">
            <a:no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ext Box 1"/>
          <p:cNvSpPr txBox="1">
            <a:spLocks noChangeArrowheads="1"/>
          </p:cNvSpPr>
          <p:nvPr/>
        </p:nvSpPr>
        <p:spPr bwMode="auto">
          <a:xfrm>
            <a:off x="395288" y="333375"/>
            <a:ext cx="8229600" cy="1143000"/>
          </a:xfrm>
          <a:prstGeom prst="rect">
            <a:avLst/>
          </a:prstGeom>
          <a:noFill/>
          <a:ln w="9525">
            <a:noFill/>
            <a:round/>
            <a:headEnd/>
            <a:tailEnd/>
          </a:ln>
        </p:spPr>
        <p:txBody>
          <a:bodyPr lIns="90000" tIns="46800" rIns="90000" bIns="46800" anchor="ctr"/>
          <a:lstStyle/>
          <a:p>
            <a:pPr algn="ctr" defTabSz="449263">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3600" dirty="0">
                <a:solidFill>
                  <a:srgbClr val="FF0000"/>
                </a:solidFill>
                <a:latin typeface="Times New Roman" pitchFamily="18" charset="0"/>
                <a:ea typeface="Microsoft YaHei" pitchFamily="34" charset="-122"/>
                <a:cs typeface="Times New Roman" pitchFamily="18" charset="0"/>
              </a:rPr>
              <a:t>ZONE DISAGIATE </a:t>
            </a:r>
          </a:p>
        </p:txBody>
      </p:sp>
      <p:sp>
        <p:nvSpPr>
          <p:cNvPr id="135171" name="Text Box 2"/>
          <p:cNvSpPr txBox="1">
            <a:spLocks noChangeArrowheads="1"/>
          </p:cNvSpPr>
          <p:nvPr/>
        </p:nvSpPr>
        <p:spPr bwMode="auto">
          <a:xfrm>
            <a:off x="323850" y="1557339"/>
            <a:ext cx="8085138" cy="3599854"/>
          </a:xfrm>
          <a:prstGeom prst="rect">
            <a:avLst/>
          </a:prstGeom>
          <a:noFill/>
          <a:ln w="9525">
            <a:noFill/>
            <a:round/>
            <a:headEnd/>
            <a:tailEnd/>
          </a:ln>
        </p:spPr>
        <p:txBody>
          <a:bodyPr lIns="90000" tIns="46800" rIns="90000" bIns="46800"/>
          <a:lstStyle/>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sz="3200" dirty="0">
                <a:solidFill>
                  <a:srgbClr val="003366"/>
                </a:solidFill>
                <a:latin typeface="Times New Roman" pitchFamily="18" charset="0"/>
                <a:ea typeface="Microsoft YaHei" pitchFamily="34" charset="-122"/>
                <a:cs typeface="Times New Roman" pitchFamily="18" charset="0"/>
              </a:rPr>
              <a:t>	</a:t>
            </a:r>
          </a:p>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sz="3200" dirty="0">
                <a:solidFill>
                  <a:srgbClr val="003366"/>
                </a:solidFill>
                <a:latin typeface="Times New Roman" pitchFamily="18" charset="0"/>
                <a:ea typeface="Microsoft YaHei" pitchFamily="34" charset="-122"/>
                <a:cs typeface="Times New Roman" pitchFamily="18" charset="0"/>
              </a:rPr>
              <a:t>	</a:t>
            </a:r>
            <a:r>
              <a:rPr lang="it-IT" dirty="0">
                <a:solidFill>
                  <a:srgbClr val="002060"/>
                </a:solidFill>
                <a:latin typeface="Times New Roman" pitchFamily="18" charset="0"/>
                <a:ea typeface="Microsoft YaHei" pitchFamily="34" charset="-122"/>
                <a:cs typeface="Times New Roman" pitchFamily="18" charset="0"/>
              </a:rPr>
              <a:t>L’Azienda ULSS 1 Dolomiti, con deliberazione n. 114 del  25.1.2018, ha attivato le </a:t>
            </a:r>
            <a:r>
              <a:rPr lang="it-IT" dirty="0" err="1">
                <a:solidFill>
                  <a:srgbClr val="002060"/>
                </a:solidFill>
                <a:latin typeface="Times New Roman" pitchFamily="18" charset="0"/>
                <a:ea typeface="Microsoft YaHei" pitchFamily="34" charset="-122"/>
                <a:cs typeface="Times New Roman" pitchFamily="18" charset="0"/>
              </a:rPr>
              <a:t>cc.dd.</a:t>
            </a:r>
            <a:r>
              <a:rPr lang="it-IT" dirty="0">
                <a:solidFill>
                  <a:srgbClr val="002060"/>
                </a:solidFill>
                <a:latin typeface="Times New Roman" pitchFamily="18" charset="0"/>
                <a:ea typeface="Microsoft YaHei" pitchFamily="34" charset="-122"/>
                <a:cs typeface="Times New Roman" pitchFamily="18" charset="0"/>
              </a:rPr>
              <a:t> zone disagiate per l’assistenza primaria dall’1.3.2018.</a:t>
            </a:r>
          </a:p>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dirty="0">
              <a:solidFill>
                <a:srgbClr val="002060"/>
              </a:solidFill>
              <a:latin typeface="Times New Roman" pitchFamily="18" charset="0"/>
              <a:ea typeface="Microsoft YaHei" pitchFamily="34" charset="-122"/>
              <a:cs typeface="Times New Roman" pitchFamily="18" charset="0"/>
            </a:endParaRPr>
          </a:p>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dirty="0">
                <a:solidFill>
                  <a:srgbClr val="002060"/>
                </a:solidFill>
                <a:latin typeface="Times New Roman" pitchFamily="18" charset="0"/>
                <a:ea typeface="Microsoft YaHei" pitchFamily="34" charset="-122"/>
                <a:cs typeface="Times New Roman" pitchFamily="18" charset="0"/>
              </a:rPr>
              <a:t>	Le zone disagiate – che riguardano </a:t>
            </a:r>
            <a:r>
              <a:rPr lang="it-IT" b="1" dirty="0">
                <a:solidFill>
                  <a:srgbClr val="002060"/>
                </a:solidFill>
                <a:latin typeface="Times New Roman" pitchFamily="18" charset="0"/>
                <a:ea typeface="Microsoft YaHei" pitchFamily="34" charset="-122"/>
                <a:cs typeface="Times New Roman" pitchFamily="18" charset="0"/>
              </a:rPr>
              <a:t>23 Comuni</a:t>
            </a:r>
            <a:r>
              <a:rPr lang="it-IT" dirty="0">
                <a:solidFill>
                  <a:srgbClr val="002060"/>
                </a:solidFill>
                <a:latin typeface="Times New Roman" pitchFamily="18" charset="0"/>
                <a:ea typeface="Microsoft YaHei" pitchFamily="34" charset="-122"/>
                <a:cs typeface="Times New Roman" pitchFamily="18" charset="0"/>
              </a:rPr>
              <a:t> (20 nel Distretto di Belluno e 3 nel Distretto di Feltre 2) nei  quali l’attività dei medici di assistenza primaria è retribuita con un </a:t>
            </a:r>
            <a:r>
              <a:rPr lang="it-IT" b="1" dirty="0">
                <a:solidFill>
                  <a:srgbClr val="002060"/>
                </a:solidFill>
                <a:latin typeface="Times New Roman" pitchFamily="18" charset="0"/>
                <a:ea typeface="Microsoft YaHei" pitchFamily="34" charset="-122"/>
                <a:cs typeface="Times New Roman" pitchFamily="18" charset="0"/>
              </a:rPr>
              <a:t>compenso aggiuntivo di € 6,20/assistito/anno.  Costituiscono un intervento mirato ad incentivare la presenza medica nei territori più “sfavoriti” per le caratteristiche del territorio</a:t>
            </a:r>
            <a:r>
              <a:rPr lang="it-IT" dirty="0">
                <a:solidFill>
                  <a:srgbClr val="002060"/>
                </a:solidFill>
                <a:latin typeface="Times New Roman" pitchFamily="18" charset="0"/>
                <a:ea typeface="Microsoft YaHei" pitchFamily="34" charset="-122"/>
                <a:cs typeface="Times New Roman" pitchFamily="18" charset="0"/>
              </a:rPr>
              <a:t>.</a:t>
            </a:r>
          </a:p>
        </p:txBody>
      </p:sp>
      <p:pic>
        <p:nvPicPr>
          <p:cNvPr id="135172" name="Picture 3"/>
          <p:cNvPicPr>
            <a:picLocks noChangeAspect="1" noChangeArrowheads="1"/>
          </p:cNvPicPr>
          <p:nvPr/>
        </p:nvPicPr>
        <p:blipFill>
          <a:blip r:embed="rId3" cstate="print"/>
          <a:srcRect/>
          <a:stretch>
            <a:fillRect/>
          </a:stretch>
        </p:blipFill>
        <p:spPr bwMode="auto">
          <a:xfrm>
            <a:off x="323850" y="260350"/>
            <a:ext cx="1428750" cy="762000"/>
          </a:xfrm>
          <a:prstGeom prst="rect">
            <a:avLst/>
          </a:prstGeom>
          <a:solidFill>
            <a:srgbClr val="FFFFFF"/>
          </a:solidFill>
          <a:ln w="9525">
            <a:no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ext Box 1"/>
          <p:cNvSpPr txBox="1">
            <a:spLocks noChangeArrowheads="1"/>
          </p:cNvSpPr>
          <p:nvPr/>
        </p:nvSpPr>
        <p:spPr bwMode="auto">
          <a:xfrm>
            <a:off x="395288" y="333375"/>
            <a:ext cx="8229600" cy="1143000"/>
          </a:xfrm>
          <a:prstGeom prst="rect">
            <a:avLst/>
          </a:prstGeom>
          <a:noFill/>
          <a:ln w="9525">
            <a:noFill/>
            <a:round/>
            <a:headEnd/>
            <a:tailEnd/>
          </a:ln>
        </p:spPr>
        <p:txBody>
          <a:bodyPr lIns="90000" tIns="46800" rIns="90000" bIns="46800" anchor="ctr"/>
          <a:lstStyle/>
          <a:p>
            <a:pPr algn="ctr" defTabSz="449263">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3000" dirty="0">
                <a:solidFill>
                  <a:srgbClr val="FF0000"/>
                </a:solidFill>
                <a:latin typeface="Times New Roman" pitchFamily="18" charset="0"/>
                <a:ea typeface="Microsoft YaHei" pitchFamily="34" charset="-122"/>
                <a:cs typeface="Times New Roman" pitchFamily="18" charset="0"/>
              </a:rPr>
              <a:t>Progetto Home Care Premium</a:t>
            </a:r>
            <a:r>
              <a:rPr lang="it-IT" sz="4400" dirty="0">
                <a:solidFill>
                  <a:srgbClr val="FF0000"/>
                </a:solidFill>
                <a:latin typeface="Times New Roman" pitchFamily="18" charset="0"/>
                <a:ea typeface="Microsoft YaHei" pitchFamily="34" charset="-122"/>
                <a:cs typeface="Times New Roman" pitchFamily="18" charset="0"/>
              </a:rPr>
              <a:t> </a:t>
            </a:r>
          </a:p>
        </p:txBody>
      </p:sp>
      <p:sp>
        <p:nvSpPr>
          <p:cNvPr id="142339" name="Text Box 2"/>
          <p:cNvSpPr txBox="1">
            <a:spLocks noChangeArrowheads="1"/>
          </p:cNvSpPr>
          <p:nvPr/>
        </p:nvSpPr>
        <p:spPr bwMode="auto">
          <a:xfrm>
            <a:off x="323850" y="1557338"/>
            <a:ext cx="8085138" cy="5112022"/>
          </a:xfrm>
          <a:prstGeom prst="rect">
            <a:avLst/>
          </a:prstGeom>
          <a:noFill/>
          <a:ln w="9525">
            <a:noFill/>
            <a:round/>
            <a:headEnd/>
            <a:tailEnd/>
          </a:ln>
        </p:spPr>
        <p:txBody>
          <a:bodyPr lIns="90000" tIns="46800" rIns="90000" bIns="46800"/>
          <a:lstStyle/>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sz="3200" dirty="0">
                <a:solidFill>
                  <a:srgbClr val="003366"/>
                </a:solidFill>
                <a:latin typeface="Times New Roman" pitchFamily="18" charset="0"/>
                <a:ea typeface="Microsoft YaHei" pitchFamily="34" charset="-122"/>
                <a:cs typeface="Times New Roman" pitchFamily="18" charset="0"/>
              </a:rPr>
              <a:t>	</a:t>
            </a:r>
            <a:r>
              <a:rPr lang="it-IT" altLang="zh-CN" sz="2200" dirty="0">
                <a:solidFill>
                  <a:srgbClr val="002060"/>
                </a:solidFill>
                <a:latin typeface="Times New Roman" pitchFamily="18" charset="0"/>
                <a:ea typeface="Microsoft YaHei" pitchFamily="34" charset="-122"/>
                <a:cs typeface="Times New Roman" pitchFamily="18" charset="0"/>
              </a:rPr>
              <a:t>Si tratta di un progetto finanziato dall’INPS e rivolto a persone anziane e disabili in situazione di non autosufficienza, che vivono a domicilio, alle quali vengono offerti una serie di servizi domiciliari, </a:t>
            </a:r>
            <a:r>
              <a:rPr lang="it-IT" altLang="zh-CN" sz="2200" dirty="0" smtClean="0">
                <a:solidFill>
                  <a:srgbClr val="002060"/>
                </a:solidFill>
                <a:latin typeface="Times New Roman" pitchFamily="18" charset="0"/>
                <a:ea typeface="Microsoft YaHei" pitchFamily="34" charset="-122"/>
                <a:cs typeface="Times New Roman" pitchFamily="18" charset="0"/>
              </a:rPr>
              <a:t>che </a:t>
            </a:r>
            <a:r>
              <a:rPr lang="it-IT" altLang="zh-CN" sz="2200" dirty="0">
                <a:solidFill>
                  <a:srgbClr val="002060"/>
                </a:solidFill>
                <a:latin typeface="Times New Roman" pitchFamily="18" charset="0"/>
                <a:ea typeface="Microsoft YaHei" pitchFamily="34" charset="-122"/>
                <a:cs typeface="Times New Roman" pitchFamily="18" charset="0"/>
              </a:rPr>
              <a:t>si armonizzano con quelli proposti da sistema di cure domiciliari in essere in Azienda</a:t>
            </a:r>
            <a:r>
              <a:rPr lang="it-IT" altLang="zh-CN" sz="2200" dirty="0" smtClean="0">
                <a:solidFill>
                  <a:srgbClr val="002060"/>
                </a:solidFill>
                <a:latin typeface="Times New Roman" pitchFamily="18" charset="0"/>
                <a:ea typeface="Microsoft YaHei" pitchFamily="34" charset="-122"/>
                <a:cs typeface="Times New Roman" pitchFamily="18" charset="0"/>
              </a:rPr>
              <a:t>. Dal 2015 al 2018 sono state erogate risorse per 1.516.373,43 Euro. </a:t>
            </a:r>
            <a:endParaRPr lang="it-IT" sz="2200" dirty="0">
              <a:solidFill>
                <a:srgbClr val="002060"/>
              </a:solidFill>
              <a:latin typeface="Times New Roman" pitchFamily="18" charset="0"/>
              <a:ea typeface="Microsoft YaHei" pitchFamily="34" charset="-122"/>
              <a:cs typeface="Times New Roman" pitchFamily="18" charset="0"/>
            </a:endParaRPr>
          </a:p>
        </p:txBody>
      </p:sp>
      <p:pic>
        <p:nvPicPr>
          <p:cNvPr id="142340" name="Picture 3"/>
          <p:cNvPicPr>
            <a:picLocks noChangeAspect="1" noChangeArrowheads="1"/>
          </p:cNvPicPr>
          <p:nvPr/>
        </p:nvPicPr>
        <p:blipFill>
          <a:blip r:embed="rId3" cstate="print"/>
          <a:srcRect/>
          <a:stretch>
            <a:fillRect/>
          </a:stretch>
        </p:blipFill>
        <p:spPr bwMode="auto">
          <a:xfrm>
            <a:off x="323850" y="260350"/>
            <a:ext cx="1428750" cy="762000"/>
          </a:xfrm>
          <a:prstGeom prst="rect">
            <a:avLst/>
          </a:prstGeom>
          <a:solidFill>
            <a:srgbClr val="FFFFFF"/>
          </a:solidFill>
          <a:ln w="9525">
            <a:noFill/>
            <a:round/>
            <a:headEnd/>
            <a:tailEnd/>
          </a:ln>
        </p:spPr>
      </p:pic>
      <p:pic>
        <p:nvPicPr>
          <p:cNvPr id="142344" name="Picture 8"/>
          <p:cNvPicPr>
            <a:picLocks noChangeAspect="1" noChangeArrowheads="1"/>
          </p:cNvPicPr>
          <p:nvPr/>
        </p:nvPicPr>
        <p:blipFill>
          <a:blip r:embed="rId4" cstate="print"/>
          <a:srcRect/>
          <a:stretch>
            <a:fillRect/>
          </a:stretch>
        </p:blipFill>
        <p:spPr bwMode="auto">
          <a:xfrm>
            <a:off x="2627313" y="3933825"/>
            <a:ext cx="3754437" cy="2466975"/>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ext Box 1"/>
          <p:cNvSpPr txBox="1">
            <a:spLocks noChangeArrowheads="1"/>
          </p:cNvSpPr>
          <p:nvPr/>
        </p:nvSpPr>
        <p:spPr bwMode="auto">
          <a:xfrm>
            <a:off x="468313" y="188913"/>
            <a:ext cx="8229600" cy="927100"/>
          </a:xfrm>
          <a:prstGeom prst="rect">
            <a:avLst/>
          </a:prstGeom>
          <a:noFill/>
          <a:ln w="9525">
            <a:noFill/>
            <a:round/>
            <a:headEnd/>
            <a:tailEnd/>
          </a:ln>
        </p:spPr>
        <p:txBody>
          <a:bodyPr lIns="90000" tIns="46800" rIns="90000" bIns="46800" anchor="ctr"/>
          <a:lstStyle/>
          <a:p>
            <a:pPr algn="ctr" defTabSz="449263">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3000" dirty="0">
                <a:solidFill>
                  <a:srgbClr val="FF0000"/>
                </a:solidFill>
                <a:latin typeface="Times New Roman" pitchFamily="18" charset="0"/>
                <a:ea typeface="Microsoft YaHei" pitchFamily="34" charset="-122"/>
                <a:cs typeface="Times New Roman" pitchFamily="18" charset="0"/>
              </a:rPr>
              <a:t>PROGETTO SOLLIEVO</a:t>
            </a:r>
            <a:r>
              <a:rPr lang="it-IT" sz="4400" dirty="0">
                <a:solidFill>
                  <a:srgbClr val="FF0000"/>
                </a:solidFill>
                <a:latin typeface="Times New Roman" pitchFamily="18" charset="0"/>
                <a:ea typeface="Microsoft YaHei" pitchFamily="34" charset="-122"/>
                <a:cs typeface="Times New Roman" pitchFamily="18" charset="0"/>
              </a:rPr>
              <a:t> </a:t>
            </a:r>
          </a:p>
        </p:txBody>
      </p:sp>
      <p:sp>
        <p:nvSpPr>
          <p:cNvPr id="144387" name="Text Box 2"/>
          <p:cNvSpPr txBox="1">
            <a:spLocks noChangeArrowheads="1"/>
          </p:cNvSpPr>
          <p:nvPr/>
        </p:nvSpPr>
        <p:spPr bwMode="auto">
          <a:xfrm>
            <a:off x="250825" y="1052513"/>
            <a:ext cx="8713788" cy="4535487"/>
          </a:xfrm>
          <a:prstGeom prst="rect">
            <a:avLst/>
          </a:prstGeom>
          <a:noFill/>
          <a:ln w="9525">
            <a:noFill/>
            <a:round/>
            <a:headEnd/>
            <a:tailEnd/>
          </a:ln>
        </p:spPr>
        <p:txBody>
          <a:bodyPr lIns="90000" tIns="46800" rIns="90000" bIns="46800"/>
          <a:lstStyle/>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altLang="zh-CN" dirty="0">
                <a:solidFill>
                  <a:srgbClr val="002060"/>
                </a:solidFill>
                <a:latin typeface="Times New Roman" pitchFamily="18" charset="0"/>
                <a:ea typeface="宋体" charset="-122"/>
                <a:cs typeface="Times New Roman" pitchFamily="18" charset="0"/>
              </a:rPr>
              <a:t>L'obiettivo principale del progetto regionale è quello di dare sollievo alle famiglie che assistono a domicilio persone affette da decadimento cognitivo accertato ed in fase di iniziale, attivando una rete di sostegno da parte del volontariato nella comunità in cui vivono, alleggerendo anche il carico assistenziale e cercando di arginare l'inevitabile isolamento in cui il nucleo familiare si trova a vivere. </a:t>
            </a:r>
          </a:p>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altLang="zh-CN" dirty="0">
              <a:solidFill>
                <a:srgbClr val="002060"/>
              </a:solidFill>
              <a:latin typeface="Times New Roman" pitchFamily="18" charset="0"/>
              <a:ea typeface="宋体" charset="-122"/>
              <a:cs typeface="Times New Roman" pitchFamily="18" charset="0"/>
            </a:endParaRPr>
          </a:p>
          <a:p>
            <a:pPr marL="342900" indent="-339725"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altLang="zh-CN" dirty="0">
                <a:solidFill>
                  <a:srgbClr val="002060"/>
                </a:solidFill>
                <a:latin typeface="Times New Roman" pitchFamily="18" charset="0"/>
                <a:ea typeface="宋体" charset="-122"/>
                <a:cs typeface="Times New Roman" pitchFamily="18" charset="0"/>
              </a:rPr>
              <a:t>Nel Distretto di Belluno a partire dal 2014 sono stati avviati in prima battuta cinque Centri Sollievo (Ponte nelle Alpi, </a:t>
            </a:r>
            <a:r>
              <a:rPr lang="it-IT" altLang="zh-CN" dirty="0" err="1">
                <a:solidFill>
                  <a:srgbClr val="002060"/>
                </a:solidFill>
                <a:latin typeface="Times New Roman" pitchFamily="18" charset="0"/>
                <a:ea typeface="宋体" charset="-122"/>
                <a:cs typeface="Times New Roman" pitchFamily="18" charset="0"/>
              </a:rPr>
              <a:t>Limana</a:t>
            </a:r>
            <a:r>
              <a:rPr lang="it-IT" altLang="zh-CN" dirty="0">
                <a:solidFill>
                  <a:srgbClr val="002060"/>
                </a:solidFill>
                <a:latin typeface="Times New Roman" pitchFamily="18" charset="0"/>
                <a:ea typeface="宋体" charset="-122"/>
                <a:cs typeface="Times New Roman" pitchFamily="18" charset="0"/>
              </a:rPr>
              <a:t>, </a:t>
            </a:r>
            <a:r>
              <a:rPr lang="it-IT" altLang="zh-CN" dirty="0" err="1">
                <a:solidFill>
                  <a:srgbClr val="002060"/>
                </a:solidFill>
                <a:latin typeface="Times New Roman" pitchFamily="18" charset="0"/>
                <a:ea typeface="宋体" charset="-122"/>
                <a:cs typeface="Times New Roman" pitchFamily="18" charset="0"/>
              </a:rPr>
              <a:t>Agordo</a:t>
            </a:r>
            <a:r>
              <a:rPr lang="it-IT" altLang="zh-CN" dirty="0">
                <a:solidFill>
                  <a:srgbClr val="002060"/>
                </a:solidFill>
                <a:latin typeface="Times New Roman" pitchFamily="18" charset="0"/>
                <a:ea typeface="宋体" charset="-122"/>
                <a:cs typeface="Times New Roman" pitchFamily="18" charset="0"/>
              </a:rPr>
              <a:t>, Santo Stefano e </a:t>
            </a:r>
            <a:r>
              <a:rPr lang="it-IT" altLang="zh-CN" dirty="0" err="1">
                <a:solidFill>
                  <a:srgbClr val="002060"/>
                </a:solidFill>
                <a:latin typeface="Times New Roman" pitchFamily="18" charset="0"/>
                <a:ea typeface="宋体" charset="-122"/>
                <a:cs typeface="Times New Roman" pitchFamily="18" charset="0"/>
              </a:rPr>
              <a:t>Calalzo</a:t>
            </a:r>
            <a:r>
              <a:rPr lang="it-IT" altLang="zh-CN" dirty="0">
                <a:solidFill>
                  <a:srgbClr val="002060"/>
                </a:solidFill>
                <a:latin typeface="Times New Roman" pitchFamily="18" charset="0"/>
                <a:ea typeface="宋体" charset="-122"/>
                <a:cs typeface="Times New Roman" pitchFamily="18" charset="0"/>
              </a:rPr>
              <a:t> di </a:t>
            </a:r>
            <a:r>
              <a:rPr lang="it-IT" altLang="zh-CN" dirty="0" err="1">
                <a:solidFill>
                  <a:srgbClr val="002060"/>
                </a:solidFill>
                <a:latin typeface="Times New Roman" pitchFamily="18" charset="0"/>
                <a:ea typeface="宋体" charset="-122"/>
                <a:cs typeface="Times New Roman" pitchFamily="18" charset="0"/>
              </a:rPr>
              <a:t>Cadore</a:t>
            </a:r>
            <a:r>
              <a:rPr lang="it-IT" altLang="zh-CN" dirty="0">
                <a:solidFill>
                  <a:srgbClr val="002060"/>
                </a:solidFill>
                <a:latin typeface="Times New Roman" pitchFamily="18" charset="0"/>
                <a:ea typeface="宋体" charset="-122"/>
                <a:cs typeface="Times New Roman" pitchFamily="18" charset="0"/>
              </a:rPr>
              <a:t>) gestiti da volontari adeguatamente formati con il prezioso supporto del Progetto Alzheimer e coordinati da operatori professionali. </a:t>
            </a:r>
          </a:p>
          <a:p>
            <a:pPr marL="342900" indent="-339725"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altLang="zh-CN" dirty="0">
                <a:solidFill>
                  <a:srgbClr val="002060"/>
                </a:solidFill>
                <a:latin typeface="Times New Roman" pitchFamily="18" charset="0"/>
                <a:ea typeface="宋体" charset="-122"/>
                <a:cs typeface="Times New Roman" pitchFamily="18" charset="0"/>
              </a:rPr>
              <a:t>Nel 2017 hanno preso avvio altri centri a </a:t>
            </a:r>
            <a:r>
              <a:rPr lang="it-IT" altLang="zh-CN" dirty="0" err="1">
                <a:solidFill>
                  <a:srgbClr val="002060"/>
                </a:solidFill>
                <a:latin typeface="Times New Roman" pitchFamily="18" charset="0"/>
                <a:ea typeface="宋体" charset="-122"/>
                <a:cs typeface="Times New Roman" pitchFamily="18" charset="0"/>
              </a:rPr>
              <a:t>Chies</a:t>
            </a:r>
            <a:r>
              <a:rPr lang="it-IT" altLang="zh-CN" dirty="0">
                <a:solidFill>
                  <a:srgbClr val="002060"/>
                </a:solidFill>
                <a:latin typeface="Times New Roman" pitchFamily="18" charset="0"/>
                <a:ea typeface="宋体" charset="-122"/>
                <a:cs typeface="Times New Roman" pitchFamily="18" charset="0"/>
              </a:rPr>
              <a:t> d’</a:t>
            </a:r>
            <a:r>
              <a:rPr lang="it-IT" altLang="zh-CN" dirty="0" err="1">
                <a:solidFill>
                  <a:srgbClr val="002060"/>
                </a:solidFill>
                <a:latin typeface="Times New Roman" pitchFamily="18" charset="0"/>
                <a:ea typeface="宋体" charset="-122"/>
                <a:cs typeface="Times New Roman" pitchFamily="18" charset="0"/>
              </a:rPr>
              <a:t>Alpago</a:t>
            </a:r>
            <a:r>
              <a:rPr lang="it-IT" altLang="zh-CN" dirty="0">
                <a:solidFill>
                  <a:srgbClr val="002060"/>
                </a:solidFill>
                <a:latin typeface="Times New Roman" pitchFamily="18" charset="0"/>
                <a:ea typeface="宋体" charset="-122"/>
                <a:cs typeface="Times New Roman" pitchFamily="18" charset="0"/>
              </a:rPr>
              <a:t> e a San Vito di </a:t>
            </a:r>
            <a:r>
              <a:rPr lang="it-IT" altLang="zh-CN" dirty="0" err="1">
                <a:solidFill>
                  <a:srgbClr val="002060"/>
                </a:solidFill>
                <a:latin typeface="Times New Roman" pitchFamily="18" charset="0"/>
                <a:ea typeface="宋体" charset="-122"/>
                <a:cs typeface="Times New Roman" pitchFamily="18" charset="0"/>
              </a:rPr>
              <a:t>Cadore</a:t>
            </a:r>
            <a:r>
              <a:rPr lang="it-IT" altLang="zh-CN" dirty="0">
                <a:solidFill>
                  <a:srgbClr val="002060"/>
                </a:solidFill>
                <a:latin typeface="Times New Roman" pitchFamily="18" charset="0"/>
                <a:ea typeface="宋体" charset="-122"/>
                <a:cs typeface="Times New Roman" pitchFamily="18" charset="0"/>
              </a:rPr>
              <a:t>. Nel comune di Ponte nelle Alpi è stato creato un gruppo di </a:t>
            </a:r>
            <a:r>
              <a:rPr lang="it-IT" altLang="zh-CN" dirty="0" err="1">
                <a:solidFill>
                  <a:srgbClr val="002060"/>
                </a:solidFill>
                <a:latin typeface="Times New Roman" pitchFamily="18" charset="0"/>
                <a:ea typeface="宋体" charset="-122"/>
                <a:cs typeface="Times New Roman" pitchFamily="18" charset="0"/>
              </a:rPr>
              <a:t>AutoMutuoAiuto</a:t>
            </a:r>
            <a:r>
              <a:rPr lang="it-IT" altLang="zh-CN" dirty="0">
                <a:solidFill>
                  <a:srgbClr val="002060"/>
                </a:solidFill>
                <a:latin typeface="Times New Roman" pitchFamily="18" charset="0"/>
                <a:ea typeface="宋体" charset="-122"/>
                <a:cs typeface="Times New Roman" pitchFamily="18" charset="0"/>
              </a:rPr>
              <a:t> che ruota attorno al locale Centro Sollievo. </a:t>
            </a:r>
          </a:p>
          <a:p>
            <a:pPr marL="342900" indent="-339725"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altLang="zh-CN" dirty="0">
                <a:solidFill>
                  <a:srgbClr val="002060"/>
                </a:solidFill>
                <a:latin typeface="Times New Roman" pitchFamily="18" charset="0"/>
                <a:ea typeface="宋体" charset="-122"/>
                <a:cs typeface="Times New Roman" pitchFamily="18" charset="0"/>
              </a:rPr>
              <a:t>Visto il buon esito del progetto e soprattutto il positivo riscontro da parte dell’utenza, ulteriori realtà territoriali stanno valutando di implementarlo con l’apertura di nuovi centri sollievo a Rocca </a:t>
            </a:r>
            <a:r>
              <a:rPr lang="it-IT" altLang="zh-CN" dirty="0" err="1">
                <a:solidFill>
                  <a:srgbClr val="002060"/>
                </a:solidFill>
                <a:latin typeface="Times New Roman" pitchFamily="18" charset="0"/>
                <a:ea typeface="宋体" charset="-122"/>
                <a:cs typeface="Times New Roman" pitchFamily="18" charset="0"/>
              </a:rPr>
              <a:t>Pietore</a:t>
            </a:r>
            <a:r>
              <a:rPr lang="it-IT" altLang="zh-CN" dirty="0">
                <a:solidFill>
                  <a:srgbClr val="002060"/>
                </a:solidFill>
                <a:latin typeface="Times New Roman" pitchFamily="18" charset="0"/>
                <a:ea typeface="宋体" charset="-122"/>
                <a:cs typeface="Times New Roman" pitchFamily="18" charset="0"/>
              </a:rPr>
              <a:t>, </a:t>
            </a:r>
            <a:r>
              <a:rPr lang="it-IT" altLang="zh-CN" dirty="0" err="1">
                <a:solidFill>
                  <a:srgbClr val="002060"/>
                </a:solidFill>
                <a:latin typeface="Times New Roman" pitchFamily="18" charset="0"/>
                <a:ea typeface="宋体" charset="-122"/>
                <a:cs typeface="Times New Roman" pitchFamily="18" charset="0"/>
              </a:rPr>
              <a:t>Gosaldo</a:t>
            </a:r>
            <a:r>
              <a:rPr lang="it-IT" altLang="zh-CN" dirty="0">
                <a:solidFill>
                  <a:srgbClr val="002060"/>
                </a:solidFill>
                <a:latin typeface="Times New Roman" pitchFamily="18" charset="0"/>
                <a:ea typeface="宋体" charset="-122"/>
                <a:cs typeface="Times New Roman" pitchFamily="18" charset="0"/>
              </a:rPr>
              <a:t> e  </a:t>
            </a:r>
            <a:r>
              <a:rPr lang="it-IT" altLang="zh-CN" dirty="0" err="1">
                <a:solidFill>
                  <a:srgbClr val="002060"/>
                </a:solidFill>
                <a:latin typeface="Times New Roman" pitchFamily="18" charset="0"/>
                <a:ea typeface="宋体" charset="-122"/>
                <a:cs typeface="Times New Roman" pitchFamily="18" charset="0"/>
              </a:rPr>
              <a:t>Farra</a:t>
            </a:r>
            <a:r>
              <a:rPr lang="it-IT" altLang="zh-CN" dirty="0">
                <a:solidFill>
                  <a:srgbClr val="002060"/>
                </a:solidFill>
                <a:latin typeface="Times New Roman" pitchFamily="18" charset="0"/>
                <a:ea typeface="宋体" charset="-122"/>
                <a:cs typeface="Times New Roman" pitchFamily="18" charset="0"/>
              </a:rPr>
              <a:t> d’</a:t>
            </a:r>
            <a:r>
              <a:rPr lang="it-IT" altLang="zh-CN" dirty="0" err="1">
                <a:solidFill>
                  <a:srgbClr val="002060"/>
                </a:solidFill>
                <a:latin typeface="Times New Roman" pitchFamily="18" charset="0"/>
                <a:ea typeface="宋体" charset="-122"/>
                <a:cs typeface="Times New Roman" pitchFamily="18" charset="0"/>
              </a:rPr>
              <a:t>Alpago</a:t>
            </a:r>
            <a:r>
              <a:rPr lang="it-IT" altLang="zh-CN" dirty="0">
                <a:solidFill>
                  <a:srgbClr val="002060"/>
                </a:solidFill>
                <a:latin typeface="Times New Roman" pitchFamily="18" charset="0"/>
                <a:ea typeface="宋体" charset="-122"/>
                <a:cs typeface="Times New Roman" pitchFamily="18" charset="0"/>
              </a:rPr>
              <a:t>. </a:t>
            </a:r>
          </a:p>
          <a:p>
            <a:pPr marL="342900" indent="-339725"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altLang="zh-CN" dirty="0">
              <a:solidFill>
                <a:srgbClr val="002060"/>
              </a:solidFill>
              <a:latin typeface="Times New Roman" pitchFamily="18" charset="0"/>
              <a:ea typeface="宋体" charset="-122"/>
              <a:cs typeface="Times New Roman" pitchFamily="18" charset="0"/>
            </a:endParaRPr>
          </a:p>
          <a:p>
            <a:pPr marL="342900" indent="-339725"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altLang="zh-CN" dirty="0">
                <a:solidFill>
                  <a:srgbClr val="002060"/>
                </a:solidFill>
                <a:latin typeface="Times New Roman" pitchFamily="18" charset="0"/>
                <a:ea typeface="宋体" charset="-122"/>
                <a:cs typeface="Times New Roman" pitchFamily="18" charset="0"/>
              </a:rPr>
              <a:t>Nel distretto di Feltre, dopo una fase di stasi del progetto, sono partiti n. 2 Centri Sollievo, a </a:t>
            </a:r>
            <a:r>
              <a:rPr lang="it-IT" altLang="zh-CN" dirty="0" err="1">
                <a:solidFill>
                  <a:srgbClr val="002060"/>
                </a:solidFill>
                <a:latin typeface="Times New Roman" pitchFamily="18" charset="0"/>
                <a:ea typeface="宋体" charset="-122"/>
                <a:cs typeface="Times New Roman" pitchFamily="18" charset="0"/>
              </a:rPr>
              <a:t>Trichiana</a:t>
            </a:r>
            <a:r>
              <a:rPr lang="it-IT" altLang="zh-CN" dirty="0">
                <a:solidFill>
                  <a:srgbClr val="002060"/>
                </a:solidFill>
                <a:latin typeface="Times New Roman" pitchFamily="18" charset="0"/>
                <a:ea typeface="宋体" charset="-122"/>
                <a:cs typeface="Times New Roman" pitchFamily="18" charset="0"/>
              </a:rPr>
              <a:t> e </a:t>
            </a:r>
            <a:r>
              <a:rPr lang="it-IT" altLang="zh-CN" dirty="0" err="1">
                <a:solidFill>
                  <a:srgbClr val="002060"/>
                </a:solidFill>
                <a:latin typeface="Times New Roman" pitchFamily="18" charset="0"/>
                <a:ea typeface="宋体" charset="-122"/>
                <a:cs typeface="Times New Roman" pitchFamily="18" charset="0"/>
              </a:rPr>
              <a:t>Cesiomaggiore</a:t>
            </a:r>
            <a:r>
              <a:rPr lang="it-IT" altLang="zh-CN" dirty="0">
                <a:solidFill>
                  <a:srgbClr val="002060"/>
                </a:solidFill>
                <a:latin typeface="Times New Roman" pitchFamily="18" charset="0"/>
                <a:ea typeface="宋体" charset="-122"/>
                <a:cs typeface="Times New Roman" pitchFamily="18" charset="0"/>
              </a:rPr>
              <a:t>, che stanno dando buoni risultati in termini di utenza.</a:t>
            </a:r>
            <a:endParaRPr lang="it-IT" dirty="0">
              <a:solidFill>
                <a:srgbClr val="002060"/>
              </a:solidFill>
              <a:latin typeface="Times New Roman" pitchFamily="18" charset="0"/>
              <a:cs typeface="Times New Roman" pitchFamily="18" charset="0"/>
            </a:endParaRPr>
          </a:p>
        </p:txBody>
      </p:sp>
      <p:pic>
        <p:nvPicPr>
          <p:cNvPr id="144388" name="Picture 3"/>
          <p:cNvPicPr>
            <a:picLocks noChangeAspect="1" noChangeArrowheads="1"/>
          </p:cNvPicPr>
          <p:nvPr/>
        </p:nvPicPr>
        <p:blipFill>
          <a:blip r:embed="rId3" cstate="print"/>
          <a:srcRect/>
          <a:stretch>
            <a:fillRect/>
          </a:stretch>
        </p:blipFill>
        <p:spPr bwMode="auto">
          <a:xfrm>
            <a:off x="323850" y="260350"/>
            <a:ext cx="1428750" cy="762000"/>
          </a:xfrm>
          <a:prstGeom prst="rect">
            <a:avLst/>
          </a:prstGeom>
          <a:solidFill>
            <a:srgbClr val="FFFFFF"/>
          </a:solidFill>
          <a:ln w="9525">
            <a:no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ext Box 1"/>
          <p:cNvSpPr txBox="1">
            <a:spLocks noChangeArrowheads="1"/>
          </p:cNvSpPr>
          <p:nvPr/>
        </p:nvSpPr>
        <p:spPr bwMode="auto">
          <a:xfrm>
            <a:off x="611188" y="765175"/>
            <a:ext cx="8229600" cy="927100"/>
          </a:xfrm>
          <a:prstGeom prst="rect">
            <a:avLst/>
          </a:prstGeom>
          <a:noFill/>
          <a:ln w="9525">
            <a:noFill/>
            <a:round/>
            <a:headEnd/>
            <a:tailEnd/>
          </a:ln>
        </p:spPr>
        <p:txBody>
          <a:bodyPr lIns="90000" tIns="46800" rIns="90000" bIns="46800" anchor="ctr"/>
          <a:lstStyle/>
          <a:p>
            <a:pPr algn="ctr" defTabSz="449263">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3000" dirty="0">
                <a:solidFill>
                  <a:srgbClr val="FF0000"/>
                </a:solidFill>
                <a:latin typeface="Times New Roman" pitchFamily="18" charset="0"/>
                <a:ea typeface="Microsoft YaHei" pitchFamily="34" charset="-122"/>
                <a:cs typeface="Times New Roman" pitchFamily="18" charset="0"/>
              </a:rPr>
              <a:t>Centro per il Decadimento Cognitivo</a:t>
            </a:r>
            <a:endParaRPr lang="it-IT" sz="4400" dirty="0">
              <a:solidFill>
                <a:srgbClr val="FF0000"/>
              </a:solidFill>
              <a:latin typeface="Times New Roman" pitchFamily="18" charset="0"/>
              <a:ea typeface="Microsoft YaHei" pitchFamily="34" charset="-122"/>
              <a:cs typeface="Times New Roman" pitchFamily="18" charset="0"/>
            </a:endParaRPr>
          </a:p>
        </p:txBody>
      </p:sp>
      <p:sp>
        <p:nvSpPr>
          <p:cNvPr id="146435" name="Text Box 2"/>
          <p:cNvSpPr txBox="1">
            <a:spLocks noChangeArrowheads="1"/>
          </p:cNvSpPr>
          <p:nvPr/>
        </p:nvSpPr>
        <p:spPr bwMode="auto">
          <a:xfrm>
            <a:off x="250825" y="1052513"/>
            <a:ext cx="8713788" cy="4535487"/>
          </a:xfrm>
          <a:prstGeom prst="rect">
            <a:avLst/>
          </a:prstGeom>
          <a:noFill/>
          <a:ln w="9525">
            <a:noFill/>
            <a:round/>
            <a:headEnd/>
            <a:tailEnd/>
          </a:ln>
        </p:spPr>
        <p:txBody>
          <a:bodyPr lIns="90000" tIns="46800" rIns="90000" bIns="46800"/>
          <a:lstStyle/>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a:p>
        </p:txBody>
      </p:sp>
      <p:pic>
        <p:nvPicPr>
          <p:cNvPr id="146436" name="Picture 3"/>
          <p:cNvPicPr>
            <a:picLocks noChangeAspect="1" noChangeArrowheads="1"/>
          </p:cNvPicPr>
          <p:nvPr/>
        </p:nvPicPr>
        <p:blipFill>
          <a:blip r:embed="rId3" cstate="print"/>
          <a:srcRect/>
          <a:stretch>
            <a:fillRect/>
          </a:stretch>
        </p:blipFill>
        <p:spPr bwMode="auto">
          <a:xfrm>
            <a:off x="323850" y="260350"/>
            <a:ext cx="1428750" cy="762000"/>
          </a:xfrm>
          <a:prstGeom prst="rect">
            <a:avLst/>
          </a:prstGeom>
          <a:solidFill>
            <a:srgbClr val="FFFFFF"/>
          </a:solidFill>
          <a:ln w="9525">
            <a:noFill/>
            <a:round/>
            <a:headEnd/>
            <a:tailEnd/>
          </a:ln>
        </p:spPr>
      </p:pic>
      <p:sp>
        <p:nvSpPr>
          <p:cNvPr id="146437" name="Rectangle 5"/>
          <p:cNvSpPr>
            <a:spLocks noChangeArrowheads="1"/>
          </p:cNvSpPr>
          <p:nvPr/>
        </p:nvSpPr>
        <p:spPr bwMode="auto">
          <a:xfrm>
            <a:off x="323850" y="1896230"/>
            <a:ext cx="8351838" cy="3816429"/>
          </a:xfrm>
          <a:prstGeom prst="rect">
            <a:avLst/>
          </a:prstGeom>
          <a:noFill/>
          <a:ln w="9525">
            <a:noFill/>
            <a:miter lim="800000"/>
            <a:headEnd/>
            <a:tailEnd/>
          </a:ln>
          <a:effectLst/>
        </p:spPr>
        <p:txBody>
          <a:bodyPr anchor="ctr">
            <a:spAutoFit/>
          </a:bodyPr>
          <a:lstStyle/>
          <a:p>
            <a:pPr eaLnBrk="0" hangingPunct="0"/>
            <a:r>
              <a:rPr lang="it-IT" altLang="zh-CN" sz="2200" dirty="0">
                <a:solidFill>
                  <a:srgbClr val="002060"/>
                </a:solidFill>
                <a:latin typeface="Times New Roman" pitchFamily="18" charset="0"/>
                <a:ea typeface="宋体" charset="-122"/>
                <a:cs typeface="Times New Roman" pitchFamily="18" charset="0"/>
              </a:rPr>
              <a:t>Sia nel Distretto di Belluno che quello di Feltre è presente un “Centro per il Decadimento Cognitivo Demenze” (CDCD);</a:t>
            </a:r>
          </a:p>
          <a:p>
            <a:pPr eaLnBrk="0" hangingPunct="0"/>
            <a:r>
              <a:rPr lang="it-IT" altLang="zh-CN" sz="2200" dirty="0">
                <a:solidFill>
                  <a:srgbClr val="002060"/>
                </a:solidFill>
                <a:latin typeface="Times New Roman" pitchFamily="18" charset="0"/>
                <a:ea typeface="宋体" charset="-122"/>
                <a:cs typeface="Times New Roman" pitchFamily="18" charset="0"/>
              </a:rPr>
              <a:t> </a:t>
            </a:r>
          </a:p>
          <a:p>
            <a:r>
              <a:rPr lang="it-IT" altLang="zh-CN" sz="2200" dirty="0">
                <a:solidFill>
                  <a:srgbClr val="002060"/>
                </a:solidFill>
                <a:latin typeface="Times New Roman" pitchFamily="18" charset="0"/>
                <a:ea typeface="宋体" charset="-122"/>
                <a:cs typeface="Times New Roman" pitchFamily="18" charset="0"/>
              </a:rPr>
              <a:t>I Centri sono composti da uno staff di professionisti che si rendono disponibili per il paziente seguendolo dalla diagnosi durante tutta la cura della malattia fino alla sua conclusione.</a:t>
            </a:r>
            <a:br>
              <a:rPr lang="it-IT" altLang="zh-CN" sz="2200" dirty="0">
                <a:solidFill>
                  <a:srgbClr val="002060"/>
                </a:solidFill>
                <a:latin typeface="Times New Roman" pitchFamily="18" charset="0"/>
                <a:ea typeface="宋体" charset="-122"/>
                <a:cs typeface="Times New Roman" pitchFamily="18" charset="0"/>
              </a:rPr>
            </a:br>
            <a:r>
              <a:rPr lang="it-IT" altLang="zh-CN" sz="2200" dirty="0">
                <a:solidFill>
                  <a:srgbClr val="002060"/>
                </a:solidFill>
                <a:latin typeface="Times New Roman" pitchFamily="18" charset="0"/>
                <a:ea typeface="宋体" charset="-122"/>
                <a:cs typeface="Times New Roman" pitchFamily="18" charset="0"/>
              </a:rPr>
              <a:t>Per i famigliari viene offerto un vasto piano di informazione e formazione mirato ad una gestione del proprio caro il </a:t>
            </a:r>
            <a:r>
              <a:rPr lang="it-IT" altLang="zh-CN" sz="2200" dirty="0" err="1">
                <a:solidFill>
                  <a:srgbClr val="002060"/>
                </a:solidFill>
                <a:latin typeface="Times New Roman" pitchFamily="18" charset="0"/>
                <a:ea typeface="宋体" charset="-122"/>
                <a:cs typeface="Times New Roman" pitchFamily="18" charset="0"/>
              </a:rPr>
              <a:t>piu</a:t>
            </a:r>
            <a:r>
              <a:rPr lang="it-IT" altLang="zh-CN" sz="2200" dirty="0">
                <a:solidFill>
                  <a:srgbClr val="002060"/>
                </a:solidFill>
                <a:latin typeface="Times New Roman" pitchFamily="18" charset="0"/>
                <a:ea typeface="宋体" charset="-122"/>
                <a:cs typeface="Times New Roman" pitchFamily="18" charset="0"/>
              </a:rPr>
              <a:t> consona ed agevole possibile nel rispetto del proprio stile di vita.</a:t>
            </a:r>
          </a:p>
          <a:p>
            <a:r>
              <a:rPr lang="it-IT" altLang="zh-CN" sz="2200" dirty="0">
                <a:solidFill>
                  <a:srgbClr val="002060"/>
                </a:solidFill>
                <a:latin typeface="Times New Roman" pitchFamily="18" charset="0"/>
                <a:ea typeface="宋体" charset="-122"/>
                <a:cs typeface="Times New Roman" pitchFamily="18" charset="0"/>
              </a:rPr>
              <a:t>Il CDCD è un servizio che si occupa di riconoscere e curare il cittadino con decadimento cognitivo</a:t>
            </a:r>
            <a:r>
              <a:rPr lang="it-IT" altLang="zh-CN" sz="2200" dirty="0">
                <a:ea typeface="宋体" charset="-122"/>
              </a:rPr>
              <a:t>.</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ext Box 1"/>
          <p:cNvSpPr txBox="1">
            <a:spLocks noChangeArrowheads="1"/>
          </p:cNvSpPr>
          <p:nvPr/>
        </p:nvSpPr>
        <p:spPr bwMode="auto">
          <a:xfrm>
            <a:off x="611188" y="765175"/>
            <a:ext cx="8229600" cy="927100"/>
          </a:xfrm>
          <a:prstGeom prst="rect">
            <a:avLst/>
          </a:prstGeom>
          <a:noFill/>
          <a:ln w="9525">
            <a:noFill/>
            <a:round/>
            <a:headEnd/>
            <a:tailEnd/>
          </a:ln>
        </p:spPr>
        <p:txBody>
          <a:bodyPr lIns="90000" tIns="46800" rIns="90000" bIns="46800" anchor="ctr"/>
          <a:lstStyle/>
          <a:p>
            <a:pPr algn="ct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ltLang="zh-CN" sz="3000" dirty="0">
                <a:solidFill>
                  <a:srgbClr val="FF0000"/>
                </a:solidFill>
                <a:latin typeface="Times New Roman" pitchFamily="18" charset="0"/>
                <a:ea typeface="Microsoft YaHei" pitchFamily="34" charset="-122"/>
                <a:cs typeface="Times New Roman" pitchFamily="18" charset="0"/>
              </a:rPr>
              <a:t>PROGETTI INNOVATIVI </a:t>
            </a:r>
          </a:p>
          <a:p>
            <a: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it-IT" sz="3000" b="1" dirty="0">
              <a:ea typeface="Microsoft YaHei" pitchFamily="34" charset="-122"/>
              <a:cs typeface="Arial" charset="0"/>
            </a:endParaRPr>
          </a:p>
        </p:txBody>
      </p:sp>
      <p:sp>
        <p:nvSpPr>
          <p:cNvPr id="148483" name="Text Box 2"/>
          <p:cNvSpPr txBox="1">
            <a:spLocks noChangeArrowheads="1"/>
          </p:cNvSpPr>
          <p:nvPr/>
        </p:nvSpPr>
        <p:spPr bwMode="auto">
          <a:xfrm>
            <a:off x="179388" y="1125538"/>
            <a:ext cx="8713787" cy="4535487"/>
          </a:xfrm>
          <a:prstGeom prst="rect">
            <a:avLst/>
          </a:prstGeom>
          <a:noFill/>
          <a:ln w="9525">
            <a:noFill/>
            <a:round/>
            <a:headEnd/>
            <a:tailEnd/>
          </a:ln>
        </p:spPr>
        <p:txBody>
          <a:bodyPr lIns="90000" tIns="46800" rIns="90000" bIns="46800"/>
          <a:lstStyle/>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a:p>
        </p:txBody>
      </p:sp>
      <p:pic>
        <p:nvPicPr>
          <p:cNvPr id="148484" name="Picture 3"/>
          <p:cNvPicPr>
            <a:picLocks noChangeAspect="1" noChangeArrowheads="1"/>
          </p:cNvPicPr>
          <p:nvPr/>
        </p:nvPicPr>
        <p:blipFill>
          <a:blip r:embed="rId3" cstate="print"/>
          <a:srcRect/>
          <a:stretch>
            <a:fillRect/>
          </a:stretch>
        </p:blipFill>
        <p:spPr bwMode="auto">
          <a:xfrm>
            <a:off x="323850" y="260350"/>
            <a:ext cx="1428750" cy="762000"/>
          </a:xfrm>
          <a:prstGeom prst="rect">
            <a:avLst/>
          </a:prstGeom>
          <a:solidFill>
            <a:srgbClr val="FFFFFF"/>
          </a:solidFill>
          <a:ln w="9525">
            <a:noFill/>
            <a:round/>
            <a:headEnd/>
            <a:tailEnd/>
          </a:ln>
        </p:spPr>
      </p:pic>
      <p:sp>
        <p:nvSpPr>
          <p:cNvPr id="148485" name="Rectangle 5"/>
          <p:cNvSpPr>
            <a:spLocks noChangeArrowheads="1"/>
          </p:cNvSpPr>
          <p:nvPr/>
        </p:nvSpPr>
        <p:spPr bwMode="auto">
          <a:xfrm>
            <a:off x="323850" y="3590925"/>
            <a:ext cx="8351838" cy="427038"/>
          </a:xfrm>
          <a:prstGeom prst="rect">
            <a:avLst/>
          </a:prstGeom>
          <a:noFill/>
          <a:ln w="9525">
            <a:noFill/>
            <a:miter lim="800000"/>
            <a:headEnd/>
            <a:tailEnd/>
          </a:ln>
          <a:effectLst/>
        </p:spPr>
        <p:txBody>
          <a:bodyPr anchor="ctr">
            <a:spAutoFit/>
          </a:bodyPr>
          <a:lstStyle/>
          <a:p>
            <a:pPr eaLnBrk="0" hangingPunct="0"/>
            <a:endParaRPr lang="it-IT" altLang="zh-CN" sz="2200">
              <a:ea typeface="宋体" charset="-122"/>
            </a:endParaRPr>
          </a:p>
        </p:txBody>
      </p:sp>
      <p:sp>
        <p:nvSpPr>
          <p:cNvPr id="148486" name="Rectangle 6"/>
          <p:cNvSpPr>
            <a:spLocks noChangeArrowheads="1"/>
          </p:cNvSpPr>
          <p:nvPr/>
        </p:nvSpPr>
        <p:spPr bwMode="auto">
          <a:xfrm>
            <a:off x="468313" y="1484313"/>
            <a:ext cx="8351837" cy="4247317"/>
          </a:xfrm>
          <a:prstGeom prst="rect">
            <a:avLst/>
          </a:prstGeom>
          <a:noFill/>
          <a:ln w="9525">
            <a:noFill/>
            <a:miter lim="800000"/>
            <a:headEnd/>
            <a:tailEnd/>
          </a:ln>
          <a:effectLst/>
        </p:spPr>
        <p:txBody>
          <a:bodyPr>
            <a:spAutoFit/>
          </a:bodyPr>
          <a:lstStyle/>
          <a:p>
            <a:pPr algn="just"/>
            <a:r>
              <a:rPr lang="it-IT" altLang="zh-CN" dirty="0">
                <a:solidFill>
                  <a:srgbClr val="002060"/>
                </a:solidFill>
                <a:latin typeface="Times New Roman" pitchFamily="18" charset="0"/>
                <a:ea typeface="宋体" charset="-122"/>
                <a:cs typeface="Times New Roman" pitchFamily="18" charset="0"/>
              </a:rPr>
              <a:t>Nel Bellunese hanno avuto un forte sviluppo, anche grazie all’impulso delle associazioni di genitori, le iniziative rivolte specificamente a pre-adolescenti e a giovani adulti affetti da disturbi dello spettro autistico, le quali potrebbero sfociare nell’accreditamento di nuove unità di offerta (</a:t>
            </a:r>
            <a:r>
              <a:rPr lang="it-IT" altLang="zh-CN" dirty="0" err="1">
                <a:solidFill>
                  <a:srgbClr val="002060"/>
                </a:solidFill>
                <a:latin typeface="Times New Roman" pitchFamily="18" charset="0"/>
                <a:ea typeface="宋体" charset="-122"/>
                <a:cs typeface="Times New Roman" pitchFamily="18" charset="0"/>
              </a:rPr>
              <a:t>CD</a:t>
            </a:r>
            <a:r>
              <a:rPr lang="it-IT" altLang="zh-CN" dirty="0">
                <a:solidFill>
                  <a:srgbClr val="002060"/>
                </a:solidFill>
                <a:latin typeface="Times New Roman" pitchFamily="18" charset="0"/>
                <a:ea typeface="宋体" charset="-122"/>
                <a:cs typeface="Times New Roman" pitchFamily="18" charset="0"/>
              </a:rPr>
              <a:t> Aliante). Nel caso della pre-adolescenza, si tratta di interventi educativi riabilitativi, rivolti allo sviluppo di autonomie sociali, mentre per l’utenza adulta, in parte conosciuta nei centri diurni e in parte nuova, è stato attrezzato uno spazio specifico e dedicato. </a:t>
            </a:r>
          </a:p>
          <a:p>
            <a:pPr algn="just"/>
            <a:r>
              <a:rPr lang="it-IT" altLang="zh-CN" dirty="0">
                <a:solidFill>
                  <a:srgbClr val="002060"/>
                </a:solidFill>
                <a:latin typeface="Times New Roman" pitchFamily="18" charset="0"/>
                <a:ea typeface="宋体" charset="-122"/>
                <a:cs typeface="Times New Roman" pitchFamily="18" charset="0"/>
              </a:rPr>
              <a:t>Nel Feltrino la cooperativa </a:t>
            </a:r>
            <a:r>
              <a:rPr lang="it-IT" altLang="zh-CN" dirty="0" err="1">
                <a:solidFill>
                  <a:srgbClr val="002060"/>
                </a:solidFill>
                <a:latin typeface="Times New Roman" pitchFamily="18" charset="0"/>
                <a:ea typeface="宋体" charset="-122"/>
                <a:cs typeface="Times New Roman" pitchFamily="18" charset="0"/>
              </a:rPr>
              <a:t>Portaperta</a:t>
            </a:r>
            <a:r>
              <a:rPr lang="it-IT" altLang="zh-CN" dirty="0">
                <a:solidFill>
                  <a:srgbClr val="002060"/>
                </a:solidFill>
                <a:latin typeface="Times New Roman" pitchFamily="18" charset="0"/>
                <a:ea typeface="宋体" charset="-122"/>
                <a:cs typeface="Times New Roman" pitchFamily="18" charset="0"/>
              </a:rPr>
              <a:t> SCS Onlus ha dato continuità al gruppo appartamento aperto 2 week-end al mese e tre pomeriggi dove ospitare ragazzi che necessitino di acquisire o rafforzare le autonomie necessarie ad affrontare una vita fuori dal nucleo familiare (a solo titolo di esempio, preparare i pasti, accudire casa, convivere con altre persone). </a:t>
            </a:r>
          </a:p>
          <a:p>
            <a:pPr algn="just"/>
            <a:r>
              <a:rPr lang="it-IT" altLang="zh-CN" dirty="0">
                <a:solidFill>
                  <a:srgbClr val="002060"/>
                </a:solidFill>
                <a:latin typeface="Times New Roman" pitchFamily="18" charset="0"/>
                <a:ea typeface="宋体" charset="-122"/>
                <a:cs typeface="Times New Roman" pitchFamily="18" charset="0"/>
              </a:rPr>
              <a:t>A seguito del confronto posto in essere a partire dal 2017 tra i servizi presenti nei due distretti, alcune esperienze rivolte ai minori e ai giovani adulti, attualmente presenti solo nel Distretto di Belluno, verranno estese anche all’ambito distrettuale feltrino.</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1"/>
          <p:cNvSpPr txBox="1">
            <a:spLocks noChangeArrowheads="1"/>
          </p:cNvSpPr>
          <p:nvPr/>
        </p:nvSpPr>
        <p:spPr bwMode="auto">
          <a:xfrm>
            <a:off x="611188" y="765175"/>
            <a:ext cx="8229600" cy="927100"/>
          </a:xfrm>
          <a:prstGeom prst="rect">
            <a:avLst/>
          </a:prstGeom>
          <a:noFill/>
          <a:ln w="9525">
            <a:noFill/>
            <a:round/>
            <a:headEnd/>
            <a:tailEnd/>
          </a:ln>
        </p:spPr>
        <p:txBody>
          <a:bodyPr lIns="90000" tIns="46800" rIns="90000" bIns="46800" anchor="ctr"/>
          <a:lstStyle/>
          <a:p>
            <a:pPr defTabSz="449263">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it-IT" sz="4400" b="1">
              <a:solidFill>
                <a:srgbClr val="003366"/>
              </a:solidFill>
              <a:ea typeface="Microsoft YaHei" pitchFamily="34" charset="-122"/>
              <a:cs typeface="Arial" charset="0"/>
            </a:endParaRPr>
          </a:p>
        </p:txBody>
      </p:sp>
      <p:sp>
        <p:nvSpPr>
          <p:cNvPr id="150531" name="Text Box 2"/>
          <p:cNvSpPr txBox="1">
            <a:spLocks noChangeArrowheads="1"/>
          </p:cNvSpPr>
          <p:nvPr/>
        </p:nvSpPr>
        <p:spPr bwMode="auto">
          <a:xfrm>
            <a:off x="250825" y="1052513"/>
            <a:ext cx="8713788" cy="4535487"/>
          </a:xfrm>
          <a:prstGeom prst="rect">
            <a:avLst/>
          </a:prstGeom>
          <a:noFill/>
          <a:ln w="9525">
            <a:noFill/>
            <a:round/>
            <a:headEnd/>
            <a:tailEnd/>
          </a:ln>
        </p:spPr>
        <p:txBody>
          <a:bodyPr lIns="90000" tIns="46800" rIns="90000" bIns="46800"/>
          <a:lstStyle/>
          <a:p>
            <a:pPr marL="342900" indent="-339725" algn="ctr" defTabSz="449263">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r>
              <a:rPr lang="it-IT" altLang="zh-CN" sz="3000" dirty="0">
                <a:solidFill>
                  <a:srgbClr val="FF0000"/>
                </a:solidFill>
                <a:latin typeface="Times New Roman" pitchFamily="18" charset="0"/>
                <a:ea typeface="Microsoft YaHei" pitchFamily="34" charset="-122"/>
                <a:cs typeface="Times New Roman" pitchFamily="18" charset="0"/>
              </a:rPr>
              <a:t>PROGETTI INNOVATIVI</a:t>
            </a:r>
            <a:r>
              <a:rPr lang="it-IT" altLang="zh-CN" i="1" dirty="0">
                <a:solidFill>
                  <a:srgbClr val="FF0000"/>
                </a:solidFill>
                <a:latin typeface="Times New Roman" pitchFamily="18" charset="0"/>
                <a:ea typeface="Microsoft YaHei" pitchFamily="34" charset="-122"/>
                <a:cs typeface="Times New Roman" pitchFamily="18" charset="0"/>
              </a:rPr>
              <a:t> </a:t>
            </a:r>
            <a:endParaRPr lang="it-IT" altLang="zh-CN" dirty="0">
              <a:solidFill>
                <a:srgbClr val="FF0000"/>
              </a:solidFill>
              <a:latin typeface="Times New Roman" pitchFamily="18" charset="0"/>
              <a:ea typeface="Microsoft YaHei" pitchFamily="34" charset="-122"/>
              <a:cs typeface="Times New Roman" pitchFamily="18" charset="0"/>
            </a:endParaRPr>
          </a:p>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dirty="0">
              <a:ea typeface="Microsoft YaHei" pitchFamily="34" charset="-122"/>
              <a:cs typeface="Arial" charset="0"/>
            </a:endParaRPr>
          </a:p>
        </p:txBody>
      </p:sp>
      <p:pic>
        <p:nvPicPr>
          <p:cNvPr id="150532" name="Picture 3"/>
          <p:cNvPicPr>
            <a:picLocks noChangeAspect="1" noChangeArrowheads="1"/>
          </p:cNvPicPr>
          <p:nvPr/>
        </p:nvPicPr>
        <p:blipFill>
          <a:blip r:embed="rId3" cstate="print"/>
          <a:srcRect/>
          <a:stretch>
            <a:fillRect/>
          </a:stretch>
        </p:blipFill>
        <p:spPr bwMode="auto">
          <a:xfrm>
            <a:off x="323850" y="260350"/>
            <a:ext cx="1428750" cy="762000"/>
          </a:xfrm>
          <a:prstGeom prst="rect">
            <a:avLst/>
          </a:prstGeom>
          <a:solidFill>
            <a:srgbClr val="FFFFFF"/>
          </a:solidFill>
          <a:ln w="9525">
            <a:noFill/>
            <a:round/>
            <a:headEnd/>
            <a:tailEnd/>
          </a:ln>
        </p:spPr>
      </p:pic>
      <p:sp>
        <p:nvSpPr>
          <p:cNvPr id="150533" name="Rectangle 5"/>
          <p:cNvSpPr>
            <a:spLocks noChangeArrowheads="1"/>
          </p:cNvSpPr>
          <p:nvPr/>
        </p:nvSpPr>
        <p:spPr bwMode="auto">
          <a:xfrm>
            <a:off x="323850" y="2233990"/>
            <a:ext cx="8351838" cy="3139321"/>
          </a:xfrm>
          <a:prstGeom prst="rect">
            <a:avLst/>
          </a:prstGeom>
          <a:noFill/>
          <a:ln w="9525">
            <a:noFill/>
            <a:miter lim="800000"/>
            <a:headEnd/>
            <a:tailEnd/>
          </a:ln>
          <a:effectLst/>
        </p:spPr>
        <p:txBody>
          <a:bodyPr anchor="ctr">
            <a:spAutoFit/>
          </a:bodyPr>
          <a:lstStyle/>
          <a:p>
            <a:pPr algn="just"/>
            <a:r>
              <a:rPr lang="it-IT" altLang="zh-CN" dirty="0">
                <a:solidFill>
                  <a:srgbClr val="002060"/>
                </a:solidFill>
                <a:latin typeface="Times New Roman" pitchFamily="18" charset="0"/>
                <a:ea typeface="宋体" charset="-122"/>
                <a:cs typeface="Times New Roman" pitchFamily="18" charset="0"/>
              </a:rPr>
              <a:t>Entrambi i distretti hanno colto le opportunità garantite dalla DGR 739/2015, attivando “</a:t>
            </a:r>
            <a:r>
              <a:rPr lang="it-IT" altLang="zh-CN" b="1" dirty="0">
                <a:solidFill>
                  <a:srgbClr val="002060"/>
                </a:solidFill>
                <a:latin typeface="Times New Roman" pitchFamily="18" charset="0"/>
                <a:ea typeface="宋体" charset="-122"/>
                <a:cs typeface="Times New Roman" pitchFamily="18" charset="0"/>
              </a:rPr>
              <a:t>Percorsi socializzanti ed occupazionali</a:t>
            </a:r>
            <a:r>
              <a:rPr lang="it-IT" altLang="zh-CN" dirty="0">
                <a:solidFill>
                  <a:srgbClr val="002060"/>
                </a:solidFill>
                <a:latin typeface="Times New Roman" pitchFamily="18" charset="0"/>
                <a:ea typeface="宋体" charset="-122"/>
                <a:cs typeface="Times New Roman" pitchFamily="18" charset="0"/>
              </a:rPr>
              <a:t>” (Feltre) e “</a:t>
            </a:r>
            <a:r>
              <a:rPr lang="it-IT" altLang="zh-CN" b="1" dirty="0">
                <a:solidFill>
                  <a:srgbClr val="002060"/>
                </a:solidFill>
                <a:latin typeface="Times New Roman" pitchFamily="18" charset="0"/>
                <a:ea typeface="宋体" charset="-122"/>
                <a:cs typeface="Times New Roman" pitchFamily="18" charset="0"/>
              </a:rPr>
              <a:t>Nuove frontiere di </a:t>
            </a:r>
            <a:r>
              <a:rPr lang="it-IT" altLang="zh-CN" b="1" dirty="0" err="1">
                <a:solidFill>
                  <a:srgbClr val="002060"/>
                </a:solidFill>
                <a:latin typeface="Times New Roman" pitchFamily="18" charset="0"/>
                <a:ea typeface="宋体" charset="-122"/>
                <a:cs typeface="Times New Roman" pitchFamily="18" charset="0"/>
              </a:rPr>
              <a:t>Occupabilità</a:t>
            </a:r>
            <a:r>
              <a:rPr lang="it-IT" altLang="zh-CN" dirty="0">
                <a:solidFill>
                  <a:srgbClr val="002060"/>
                </a:solidFill>
                <a:latin typeface="Times New Roman" pitchFamily="18" charset="0"/>
                <a:ea typeface="宋体" charset="-122"/>
                <a:cs typeface="Times New Roman" pitchFamily="18" charset="0"/>
              </a:rPr>
              <a:t>” (Belluno), ossia percorsi innovativi che hanno l’obiettivo di sostenere i percorsi di autonomia e sviluppo di soggetti con disabilità medio lieve e moderata che non trovano adeguata risposta nei servizi tradizionali (Centri Diurni) o che non accedono ai percorsi di inclusione lavorativa, sia per carenza di opportunità che per una condizione soggettiva.</a:t>
            </a:r>
          </a:p>
          <a:p>
            <a:pPr algn="just"/>
            <a:r>
              <a:rPr lang="it-IT" altLang="zh-CN" dirty="0">
                <a:solidFill>
                  <a:srgbClr val="002060"/>
                </a:solidFill>
                <a:latin typeface="Times New Roman" pitchFamily="18" charset="0"/>
                <a:ea typeface="宋体" charset="-122"/>
                <a:cs typeface="Times New Roman" pitchFamily="18" charset="0"/>
              </a:rPr>
              <a:t>I risultati che i progetti individuali attivati stanno producendo sono molto soddisfacenti e su questo versante la collaborazione tra i due distretti è già operativa, con l’intento di estendere reciprocamente l’offerta anche a persone provenienti dal distretto limitrofo, ampliando così le opportunità di integrazione sociale ed occupazionale disponibili nel territorio provinciale.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ext Box 1"/>
          <p:cNvSpPr txBox="1">
            <a:spLocks noChangeArrowheads="1"/>
          </p:cNvSpPr>
          <p:nvPr/>
        </p:nvSpPr>
        <p:spPr bwMode="auto">
          <a:xfrm>
            <a:off x="611188" y="765175"/>
            <a:ext cx="8229600" cy="927100"/>
          </a:xfrm>
          <a:prstGeom prst="rect">
            <a:avLst/>
          </a:prstGeom>
          <a:noFill/>
          <a:ln w="9525">
            <a:noFill/>
            <a:round/>
            <a:headEnd/>
            <a:tailEnd/>
          </a:ln>
        </p:spPr>
        <p:txBody>
          <a:bodyPr lIns="90000" tIns="46800" rIns="90000" bIns="46800" anchor="ctr"/>
          <a:lstStyle/>
          <a:p>
            <a:pPr defTabSz="449263">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it-IT" sz="4400" b="1">
              <a:solidFill>
                <a:srgbClr val="003366"/>
              </a:solidFill>
              <a:ea typeface="Microsoft YaHei" pitchFamily="34" charset="-122"/>
              <a:cs typeface="Arial" charset="0"/>
            </a:endParaRPr>
          </a:p>
        </p:txBody>
      </p:sp>
      <p:sp>
        <p:nvSpPr>
          <p:cNvPr id="152579" name="Text Box 2"/>
          <p:cNvSpPr txBox="1">
            <a:spLocks noChangeArrowheads="1"/>
          </p:cNvSpPr>
          <p:nvPr/>
        </p:nvSpPr>
        <p:spPr bwMode="auto">
          <a:xfrm>
            <a:off x="250825" y="1052513"/>
            <a:ext cx="8713788" cy="4535487"/>
          </a:xfrm>
          <a:prstGeom prst="rect">
            <a:avLst/>
          </a:prstGeom>
          <a:noFill/>
          <a:ln w="9525">
            <a:noFill/>
            <a:round/>
            <a:headEnd/>
            <a:tailEnd/>
          </a:ln>
        </p:spPr>
        <p:txBody>
          <a:bodyPr lIns="90000" tIns="46800" rIns="90000" bIns="46800"/>
          <a:lstStyle/>
          <a:p>
            <a:pPr marL="342900" indent="-339725" algn="just" defTabSz="449263">
              <a:spcBef>
                <a:spcPts val="800"/>
              </a:spcBef>
              <a:buSzPct val="10000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pPr>
            <a:endParaRPr lang="it-IT"/>
          </a:p>
        </p:txBody>
      </p:sp>
      <p:pic>
        <p:nvPicPr>
          <p:cNvPr id="152580" name="Picture 3"/>
          <p:cNvPicPr>
            <a:picLocks noChangeAspect="1" noChangeArrowheads="1"/>
          </p:cNvPicPr>
          <p:nvPr/>
        </p:nvPicPr>
        <p:blipFill>
          <a:blip r:embed="rId3" cstate="print"/>
          <a:srcRect/>
          <a:stretch>
            <a:fillRect/>
          </a:stretch>
        </p:blipFill>
        <p:spPr bwMode="auto">
          <a:xfrm>
            <a:off x="323850" y="260350"/>
            <a:ext cx="1428750" cy="762000"/>
          </a:xfrm>
          <a:prstGeom prst="rect">
            <a:avLst/>
          </a:prstGeom>
          <a:solidFill>
            <a:srgbClr val="FFFFFF"/>
          </a:solidFill>
          <a:ln w="9525">
            <a:noFill/>
            <a:round/>
            <a:headEnd/>
            <a:tailEnd/>
          </a:ln>
        </p:spPr>
      </p:pic>
      <p:sp>
        <p:nvSpPr>
          <p:cNvPr id="152581" name="Rectangle 5"/>
          <p:cNvSpPr>
            <a:spLocks noChangeArrowheads="1"/>
          </p:cNvSpPr>
          <p:nvPr/>
        </p:nvSpPr>
        <p:spPr bwMode="auto">
          <a:xfrm>
            <a:off x="539750" y="624925"/>
            <a:ext cx="8351838" cy="1200329"/>
          </a:xfrm>
          <a:prstGeom prst="rect">
            <a:avLst/>
          </a:prstGeom>
          <a:noFill/>
          <a:ln w="9525">
            <a:noFill/>
            <a:miter lim="800000"/>
            <a:headEnd/>
            <a:tailEnd/>
          </a:ln>
          <a:effectLst/>
        </p:spPr>
        <p:txBody>
          <a:bodyPr wrap="square" anchor="ctr">
            <a:spAutoFit/>
          </a:bodyPr>
          <a:lstStyle/>
          <a:p>
            <a:pPr algn="ctr"/>
            <a:r>
              <a:rPr lang="it-IT" altLang="zh-CN" sz="2400" dirty="0">
                <a:solidFill>
                  <a:srgbClr val="FF0000"/>
                </a:solidFill>
                <a:latin typeface="Times New Roman" pitchFamily="18" charset="0"/>
                <a:ea typeface="宋体" charset="-122"/>
                <a:cs typeface="Times New Roman" pitchFamily="18" charset="0"/>
              </a:rPr>
              <a:t>Progetto di implementazione territoriale </a:t>
            </a:r>
          </a:p>
          <a:p>
            <a:pPr algn="ctr"/>
            <a:r>
              <a:rPr lang="it-IT" altLang="zh-CN" sz="2400" dirty="0">
                <a:solidFill>
                  <a:srgbClr val="FF0000"/>
                </a:solidFill>
                <a:latin typeface="Times New Roman" pitchFamily="18" charset="0"/>
                <a:ea typeface="宋体" charset="-122"/>
                <a:cs typeface="Times New Roman" pitchFamily="18" charset="0"/>
              </a:rPr>
              <a:t>della cura della salute mentale in </a:t>
            </a:r>
            <a:r>
              <a:rPr lang="it-IT" altLang="zh-CN" sz="2400" dirty="0" err="1">
                <a:solidFill>
                  <a:srgbClr val="FF0000"/>
                </a:solidFill>
                <a:latin typeface="Times New Roman" pitchFamily="18" charset="0"/>
                <a:ea typeface="宋体" charset="-122"/>
                <a:cs typeface="Times New Roman" pitchFamily="18" charset="0"/>
              </a:rPr>
              <a:t>Cadore</a:t>
            </a:r>
            <a:endParaRPr lang="it-IT" altLang="zh-CN" sz="2400" dirty="0">
              <a:solidFill>
                <a:srgbClr val="FF0000"/>
              </a:solidFill>
              <a:latin typeface="Times New Roman" pitchFamily="18" charset="0"/>
              <a:ea typeface="宋体" charset="-122"/>
              <a:cs typeface="Times New Roman" pitchFamily="18" charset="0"/>
            </a:endParaRPr>
          </a:p>
          <a:p>
            <a:endParaRPr lang="it-IT" altLang="zh-CN" sz="2400" dirty="0">
              <a:solidFill>
                <a:srgbClr val="FF0000"/>
              </a:solidFill>
              <a:ea typeface="宋体" charset="-122"/>
            </a:endParaRPr>
          </a:p>
        </p:txBody>
      </p:sp>
      <p:sp>
        <p:nvSpPr>
          <p:cNvPr id="152582" name="Rectangle 6"/>
          <p:cNvSpPr>
            <a:spLocks noChangeArrowheads="1"/>
          </p:cNvSpPr>
          <p:nvPr/>
        </p:nvSpPr>
        <p:spPr bwMode="auto">
          <a:xfrm>
            <a:off x="684213" y="1881991"/>
            <a:ext cx="7991475" cy="3970318"/>
          </a:xfrm>
          <a:prstGeom prst="rect">
            <a:avLst/>
          </a:prstGeom>
          <a:noFill/>
          <a:ln w="9525">
            <a:noFill/>
            <a:miter lim="800000"/>
            <a:headEnd/>
            <a:tailEnd/>
          </a:ln>
          <a:effectLst/>
        </p:spPr>
        <p:txBody>
          <a:bodyPr anchor="ctr">
            <a:spAutoFit/>
          </a:bodyPr>
          <a:lstStyle/>
          <a:p>
            <a:pPr indent="449263" algn="just">
              <a:tabLst>
                <a:tab pos="114300" algn="l"/>
                <a:tab pos="3060700" algn="l"/>
                <a:tab pos="3543300" algn="l"/>
              </a:tabLst>
            </a:pPr>
            <a:r>
              <a:rPr lang="it-IT" sz="1400" dirty="0">
                <a:solidFill>
                  <a:srgbClr val="002060"/>
                </a:solidFill>
                <a:latin typeface="Times New Roman" pitchFamily="18" charset="0"/>
                <a:cs typeface="Times New Roman" pitchFamily="18" charset="0"/>
              </a:rPr>
              <a:t>L’Azienda è caratterizzata da un’utenza territoriale, sia per i casi in carico, sia per i nuovi casi, tra le più elevate della Regione Veneto. L’assistenza domiciliare degli utenti con problemi di salute mentale permette di raggiungere il duplice scopo di:</a:t>
            </a:r>
          </a:p>
          <a:p>
            <a:pPr indent="449263" algn="just">
              <a:tabLst>
                <a:tab pos="114300" algn="l"/>
                <a:tab pos="3060700" algn="l"/>
                <a:tab pos="3543300" algn="l"/>
              </a:tabLst>
            </a:pPr>
            <a:r>
              <a:rPr lang="it-IT" sz="1400" dirty="0">
                <a:solidFill>
                  <a:srgbClr val="002060"/>
                </a:solidFill>
                <a:latin typeface="Times New Roman" pitchFamily="18" charset="0"/>
                <a:cs typeface="Times New Roman" pitchFamily="18" charset="0"/>
              </a:rPr>
              <a:t>1) migliorare la continuità delle cure e dell’assistenza, con lo scopo di privilegiare gli interventi di prevenzione delle ricadute;</a:t>
            </a:r>
          </a:p>
          <a:p>
            <a:pPr indent="449263" algn="just">
              <a:tabLst>
                <a:tab pos="114300" algn="l"/>
                <a:tab pos="3060700" algn="l"/>
                <a:tab pos="3543300" algn="l"/>
              </a:tabLst>
            </a:pPr>
            <a:r>
              <a:rPr lang="it-IT" sz="1400" dirty="0">
                <a:solidFill>
                  <a:srgbClr val="002060"/>
                </a:solidFill>
                <a:latin typeface="Times New Roman" pitchFamily="18" charset="0"/>
                <a:cs typeface="Times New Roman" pitchFamily="18" charset="0"/>
              </a:rPr>
              <a:t>2) mantenere la persona nel proprio domicilio e nella comunità di appartenenza, con incremento dell’integrazione sociale. </a:t>
            </a:r>
          </a:p>
          <a:p>
            <a:pPr indent="449263" algn="just">
              <a:tabLst>
                <a:tab pos="114300" algn="l"/>
                <a:tab pos="3060700" algn="l"/>
                <a:tab pos="3543300" algn="l"/>
              </a:tabLst>
            </a:pPr>
            <a:endParaRPr lang="it-IT" sz="1400" dirty="0">
              <a:solidFill>
                <a:srgbClr val="002060"/>
              </a:solidFill>
              <a:latin typeface="Times New Roman" pitchFamily="18" charset="0"/>
              <a:cs typeface="Times New Roman" pitchFamily="18" charset="0"/>
            </a:endParaRPr>
          </a:p>
          <a:p>
            <a:pPr indent="449263" algn="just">
              <a:tabLst>
                <a:tab pos="114300" algn="l"/>
                <a:tab pos="3060700" algn="l"/>
                <a:tab pos="3543300" algn="l"/>
              </a:tabLst>
            </a:pPr>
            <a:r>
              <a:rPr lang="it-IT" sz="1400" dirty="0">
                <a:solidFill>
                  <a:srgbClr val="002060"/>
                </a:solidFill>
                <a:latin typeface="Times New Roman" pitchFamily="18" charset="0"/>
                <a:cs typeface="Times New Roman" pitchFamily="18" charset="0"/>
              </a:rPr>
              <a:t>Il numero e l’utilizzo dei posti letto dedicati all’acuzie risulta, in relazione alla presenza di tre SPDC (Belluno, Feltre, Pieve di </a:t>
            </a:r>
            <a:r>
              <a:rPr lang="it-IT" sz="1400" dirty="0" err="1">
                <a:solidFill>
                  <a:srgbClr val="002060"/>
                </a:solidFill>
                <a:latin typeface="Times New Roman" pitchFamily="18" charset="0"/>
                <a:cs typeface="Times New Roman" pitchFamily="18" charset="0"/>
              </a:rPr>
              <a:t>Cadore</a:t>
            </a:r>
            <a:r>
              <a:rPr lang="it-IT" sz="1400" dirty="0">
                <a:solidFill>
                  <a:srgbClr val="002060"/>
                </a:solidFill>
                <a:latin typeface="Times New Roman" pitchFamily="18" charset="0"/>
                <a:cs typeface="Times New Roman" pitchFamily="18" charset="0"/>
              </a:rPr>
              <a:t>) in un territorio numericamente ristretto, nettamente superiore alla media regionale. </a:t>
            </a:r>
          </a:p>
          <a:p>
            <a:pPr indent="449263" algn="just">
              <a:tabLst>
                <a:tab pos="114300" algn="l"/>
                <a:tab pos="3060700" algn="l"/>
                <a:tab pos="3543300" algn="l"/>
              </a:tabLst>
            </a:pPr>
            <a:endParaRPr lang="it-IT" sz="1400" dirty="0">
              <a:solidFill>
                <a:srgbClr val="002060"/>
              </a:solidFill>
              <a:latin typeface="Times New Roman" pitchFamily="18" charset="0"/>
              <a:cs typeface="Times New Roman" pitchFamily="18" charset="0"/>
            </a:endParaRPr>
          </a:p>
          <a:p>
            <a:pPr indent="449263" algn="just">
              <a:tabLst>
                <a:tab pos="114300" algn="l"/>
                <a:tab pos="3060700" algn="l"/>
                <a:tab pos="3543300" algn="l"/>
              </a:tabLst>
            </a:pPr>
            <a:r>
              <a:rPr lang="it-IT" sz="1400" dirty="0">
                <a:solidFill>
                  <a:srgbClr val="002060"/>
                </a:solidFill>
                <a:latin typeface="Times New Roman" pitchFamily="18" charset="0"/>
                <a:cs typeface="Times New Roman" pitchFamily="18" charset="0"/>
              </a:rPr>
              <a:t>Dal mese di aprile 2019 è stata chiuso l’SPDC di Pieve di </a:t>
            </a:r>
            <a:r>
              <a:rPr lang="it-IT" sz="1400" dirty="0" err="1">
                <a:solidFill>
                  <a:srgbClr val="002060"/>
                </a:solidFill>
                <a:latin typeface="Times New Roman" pitchFamily="18" charset="0"/>
                <a:cs typeface="Times New Roman" pitchFamily="18" charset="0"/>
              </a:rPr>
              <a:t>Cadore</a:t>
            </a:r>
            <a:r>
              <a:rPr lang="it-IT" sz="1400" dirty="0">
                <a:solidFill>
                  <a:srgbClr val="002060"/>
                </a:solidFill>
                <a:latin typeface="Times New Roman" pitchFamily="18" charset="0"/>
                <a:cs typeface="Times New Roman" pitchFamily="18" charset="0"/>
              </a:rPr>
              <a:t> ed è previsto un potenziamento della attività territoriale nelle sue varie articolazioni per rispondere alle esigenze dell’utenza e ricollocare parte del personale con anni di esperienza con i pazienti psichiatrici. Anche se i servizi psichiatrici del </a:t>
            </a:r>
            <a:r>
              <a:rPr lang="it-IT" sz="1400" dirty="0" err="1">
                <a:solidFill>
                  <a:srgbClr val="002060"/>
                </a:solidFill>
                <a:latin typeface="Times New Roman" pitchFamily="18" charset="0"/>
                <a:cs typeface="Times New Roman" pitchFamily="18" charset="0"/>
              </a:rPr>
              <a:t>Cadore</a:t>
            </a:r>
            <a:r>
              <a:rPr lang="it-IT" sz="1400" dirty="0">
                <a:solidFill>
                  <a:srgbClr val="002060"/>
                </a:solidFill>
                <a:latin typeface="Times New Roman" pitchFamily="18" charset="0"/>
                <a:cs typeface="Times New Roman" pitchFamily="18" charset="0"/>
              </a:rPr>
              <a:t> si sono sempre caratterizzati per un forte radicamento dell’attività sul territorio, un aumento di tale attività appare necessario per fornire interventi capillari, oltre che integrati con le risorse istituzionali e non istituzionali della Comunità, ad un’utenza diffusa in un territorio molto ampio.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15715"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15716" name="Rectangle 4"/>
          <p:cNvSpPr>
            <a:spLocks noChangeArrowheads="1"/>
          </p:cNvSpPr>
          <p:nvPr/>
        </p:nvSpPr>
        <p:spPr bwMode="auto">
          <a:xfrm>
            <a:off x="323850" y="836613"/>
            <a:ext cx="8568630" cy="4687437"/>
          </a:xfrm>
          <a:prstGeom prst="rect">
            <a:avLst/>
          </a:prstGeom>
          <a:noFill/>
          <a:ln w="9525">
            <a:noFill/>
            <a:miter lim="800000"/>
            <a:headEnd/>
            <a:tailEnd/>
          </a:ln>
          <a:effectLst/>
        </p:spPr>
        <p:txBody>
          <a:bodyPr wrap="square">
            <a:spAutoFit/>
          </a:bodyPr>
          <a:lstStyle/>
          <a:p>
            <a:pPr marL="342900" indent="-342900" algn="ctr">
              <a:lnSpc>
                <a:spcPct val="120000"/>
              </a:lnSpc>
              <a:spcBef>
                <a:spcPct val="50000"/>
              </a:spcBef>
            </a:pPr>
            <a:r>
              <a:rPr lang="it-IT" sz="4000" dirty="0">
                <a:solidFill>
                  <a:srgbClr val="FF0000"/>
                </a:solidFill>
                <a:latin typeface="Times New Roman" pitchFamily="18" charset="0"/>
                <a:cs typeface="Times New Roman" pitchFamily="18" charset="0"/>
              </a:rPr>
              <a:t>PROSPETTIVE FUTURE</a:t>
            </a:r>
            <a:endParaRPr lang="it-IT" sz="1000" b="1" dirty="0">
              <a:cs typeface="Arial" charset="0"/>
            </a:endParaRPr>
          </a:p>
          <a:p>
            <a:pPr marL="342900" indent="-342900" algn="l">
              <a:lnSpc>
                <a:spcPct val="120000"/>
              </a:lnSpc>
              <a:spcBef>
                <a:spcPct val="50000"/>
              </a:spcBef>
            </a:pPr>
            <a:r>
              <a:rPr lang="it-IT" dirty="0">
                <a:solidFill>
                  <a:srgbClr val="002060"/>
                </a:solidFill>
                <a:latin typeface="Times New Roman" pitchFamily="18" charset="0"/>
                <a:cs typeface="Times New Roman" pitchFamily="18" charset="0"/>
              </a:rPr>
              <a:t>Il dibattito interessa e preoccupa tutti quei Paesi in cui il team dell’invecchiamento si pone in termini di attualità e di prospettiva futura.</a:t>
            </a:r>
          </a:p>
          <a:p>
            <a:pPr marL="342900" indent="-342900" algn="l">
              <a:lnSpc>
                <a:spcPct val="120000"/>
              </a:lnSpc>
              <a:spcBef>
                <a:spcPct val="50000"/>
              </a:spcBef>
            </a:pPr>
            <a:r>
              <a:rPr lang="it-IT" dirty="0">
                <a:solidFill>
                  <a:srgbClr val="002060"/>
                </a:solidFill>
                <a:latin typeface="Times New Roman" pitchFamily="18" charset="0"/>
                <a:cs typeface="Times New Roman" pitchFamily="18" charset="0"/>
              </a:rPr>
              <a:t>Rientrano tutti i Paesi dell’UE impegnati in progetti di riforma.</a:t>
            </a:r>
          </a:p>
          <a:p>
            <a:pPr marL="342900" indent="-342900" algn="l">
              <a:lnSpc>
                <a:spcPct val="120000"/>
              </a:lnSpc>
              <a:spcBef>
                <a:spcPct val="50000"/>
              </a:spcBef>
            </a:pPr>
            <a:r>
              <a:rPr lang="it-IT" dirty="0">
                <a:solidFill>
                  <a:srgbClr val="002060"/>
                </a:solidFill>
                <a:latin typeface="Times New Roman" pitchFamily="18" charset="0"/>
                <a:cs typeface="Times New Roman" pitchFamily="18" charset="0"/>
              </a:rPr>
              <a:t>Il tema centrale è la </a:t>
            </a:r>
            <a:r>
              <a:rPr lang="it-IT" dirty="0">
                <a:solidFill>
                  <a:srgbClr val="FF0000"/>
                </a:solidFill>
                <a:latin typeface="Times New Roman" pitchFamily="18" charset="0"/>
                <a:cs typeface="Times New Roman" pitchFamily="18" charset="0"/>
              </a:rPr>
              <a:t>sostenibilità finanziaria </a:t>
            </a:r>
            <a:r>
              <a:rPr lang="it-IT" dirty="0">
                <a:solidFill>
                  <a:srgbClr val="002060"/>
                </a:solidFill>
                <a:latin typeface="Times New Roman" pitchFamily="18" charset="0"/>
                <a:cs typeface="Times New Roman" pitchFamily="18" charset="0"/>
              </a:rPr>
              <a:t>della LTC. </a:t>
            </a:r>
          </a:p>
          <a:p>
            <a:pPr marL="342900" indent="-342900" algn="l">
              <a:lnSpc>
                <a:spcPct val="120000"/>
              </a:lnSpc>
              <a:spcBef>
                <a:spcPct val="50000"/>
              </a:spcBef>
            </a:pPr>
            <a:r>
              <a:rPr lang="it-IT" dirty="0">
                <a:solidFill>
                  <a:srgbClr val="002060"/>
                </a:solidFill>
                <a:latin typeface="Times New Roman" pitchFamily="18" charset="0"/>
                <a:cs typeface="Times New Roman" pitchFamily="18" charset="0"/>
              </a:rPr>
              <a:t>La LTC con peso prevalentemente istituzionale va incontro fondamentalmente a due sfide:</a:t>
            </a:r>
          </a:p>
          <a:p>
            <a:pPr marL="342900" indent="-342900">
              <a:lnSpc>
                <a:spcPct val="120000"/>
              </a:lnSpc>
              <a:spcBef>
                <a:spcPct val="50000"/>
              </a:spcBef>
              <a:buFontTx/>
              <a:buAutoNum type="arabicPeriod"/>
            </a:pPr>
            <a:r>
              <a:rPr lang="it-IT" b="1" dirty="0">
                <a:solidFill>
                  <a:srgbClr val="002060"/>
                </a:solidFill>
                <a:latin typeface="Times New Roman" pitchFamily="18" charset="0"/>
                <a:cs typeface="Times New Roman" pitchFamily="18" charset="0"/>
              </a:rPr>
              <a:t>La richiesta di </a:t>
            </a:r>
            <a:r>
              <a:rPr lang="it-IT" b="1" dirty="0" err="1">
                <a:solidFill>
                  <a:srgbClr val="002060"/>
                </a:solidFill>
                <a:latin typeface="Times New Roman" pitchFamily="18" charset="0"/>
                <a:cs typeface="Times New Roman" pitchFamily="18" charset="0"/>
              </a:rPr>
              <a:t>domiciliarità</a:t>
            </a:r>
            <a:r>
              <a:rPr lang="it-IT" b="1" dirty="0">
                <a:solidFill>
                  <a:srgbClr val="002060"/>
                </a:solidFill>
                <a:latin typeface="Times New Roman" pitchFamily="18" charset="0"/>
                <a:cs typeface="Times New Roman" pitchFamily="18" charset="0"/>
              </a:rPr>
              <a:t> da parte degli utenti e delle loro famiglie</a:t>
            </a:r>
            <a:r>
              <a:rPr lang="it-IT" dirty="0">
                <a:solidFill>
                  <a:srgbClr val="002060"/>
                </a:solidFill>
                <a:latin typeface="Times New Roman" pitchFamily="18" charset="0"/>
                <a:cs typeface="Times New Roman" pitchFamily="18" charset="0"/>
              </a:rPr>
              <a:t> </a:t>
            </a:r>
          </a:p>
          <a:p>
            <a:pPr marL="342900" indent="-342900" algn="l">
              <a:lnSpc>
                <a:spcPct val="120000"/>
              </a:lnSpc>
              <a:spcBef>
                <a:spcPct val="50000"/>
              </a:spcBef>
              <a:buFontTx/>
              <a:buAutoNum type="arabicPeriod"/>
            </a:pPr>
            <a:r>
              <a:rPr lang="it-IT" b="1" dirty="0">
                <a:solidFill>
                  <a:srgbClr val="002060"/>
                </a:solidFill>
                <a:latin typeface="Times New Roman" pitchFamily="18" charset="0"/>
                <a:cs typeface="Times New Roman" pitchFamily="18" charset="0"/>
              </a:rPr>
              <a:t>la</a:t>
            </a:r>
            <a:r>
              <a:rPr lang="it-IT" dirty="0">
                <a:solidFill>
                  <a:srgbClr val="002060"/>
                </a:solidFill>
                <a:latin typeface="Times New Roman" pitchFamily="18" charset="0"/>
                <a:cs typeface="Times New Roman" pitchFamily="18" charset="0"/>
              </a:rPr>
              <a:t> </a:t>
            </a:r>
            <a:r>
              <a:rPr lang="it-IT" b="1" dirty="0">
                <a:solidFill>
                  <a:srgbClr val="002060"/>
                </a:solidFill>
                <a:latin typeface="Times New Roman" pitchFamily="18" charset="0"/>
                <a:cs typeface="Times New Roman" pitchFamily="18" charset="0"/>
              </a:rPr>
              <a:t>sopportabilità degli oneri delle rette per le famiglie e la sostenibilità per il bilancio pubblico</a:t>
            </a:r>
            <a:r>
              <a:rPr lang="it-IT" dirty="0">
                <a:solidFill>
                  <a:srgbClr val="002060"/>
                </a:solidFill>
                <a:latin typeface="Times New Roman" pitchFamily="18" charset="0"/>
                <a:cs typeface="Times New Roman" pitchFamily="18" charset="0"/>
              </a:rPr>
              <a:t>.   </a:t>
            </a:r>
          </a:p>
          <a:p>
            <a:pPr marL="342900" indent="-342900" algn="l">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a:p>
            <a:pPr marL="342900" indent="-342900">
              <a:lnSpc>
                <a:spcPct val="120000"/>
              </a:lnSpc>
              <a:spcBef>
                <a:spcPct val="50000"/>
              </a:spcBef>
            </a:pPr>
            <a:endParaRPr lang="it-IT" sz="200" b="1" dirty="0">
              <a:solidFill>
                <a:srgbClr val="003366"/>
              </a:solidFill>
              <a:latin typeface="Times New Roman" pitchFamily="18" charset="0"/>
            </a:endParaRPr>
          </a:p>
        </p:txBody>
      </p:sp>
      <p:sp>
        <p:nvSpPr>
          <p:cNvPr id="115717"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
        <p:nvSpPr>
          <p:cNvPr id="6" name="Rettangolo 5"/>
          <p:cNvSpPr/>
          <p:nvPr/>
        </p:nvSpPr>
        <p:spPr>
          <a:xfrm>
            <a:off x="179512" y="5301208"/>
            <a:ext cx="8280920" cy="1421928"/>
          </a:xfrm>
          <a:prstGeom prst="rect">
            <a:avLst/>
          </a:prstGeom>
        </p:spPr>
        <p:txBody>
          <a:bodyPr wrap="square">
            <a:spAutoFit/>
          </a:bodyPr>
          <a:lstStyle/>
          <a:p>
            <a:pPr marL="342900" indent="-342900" algn="just">
              <a:lnSpc>
                <a:spcPct val="120000"/>
              </a:lnSpc>
              <a:spcBef>
                <a:spcPct val="50000"/>
              </a:spcBef>
            </a:pPr>
            <a:r>
              <a:rPr lang="it-IT" dirty="0">
                <a:solidFill>
                  <a:srgbClr val="002060"/>
                </a:solidFill>
                <a:latin typeface="Times New Roman" pitchFamily="18" charset="0"/>
                <a:cs typeface="Times New Roman" pitchFamily="18" charset="0"/>
              </a:rPr>
              <a:t>      La LCT domiciliare oltre a trovare il favore degli anziani e delle loro famiglie garantirebbe anche una maggiore sostenibilità, perché capace di mobilitare un insieme di risorse che altrimenti rimarrebbero inerti (economico-finanziarie patrimoniali, del volontariato sociale, ecc.).</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14691"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14692" name="Rectangle 4"/>
          <p:cNvSpPr>
            <a:spLocks noChangeArrowheads="1"/>
          </p:cNvSpPr>
          <p:nvPr/>
        </p:nvSpPr>
        <p:spPr bwMode="auto">
          <a:xfrm>
            <a:off x="323850" y="836613"/>
            <a:ext cx="8424863" cy="5373779"/>
          </a:xfrm>
          <a:prstGeom prst="rect">
            <a:avLst/>
          </a:prstGeom>
          <a:noFill/>
          <a:ln w="9525">
            <a:noFill/>
            <a:miter lim="800000"/>
            <a:headEnd/>
            <a:tailEnd/>
          </a:ln>
          <a:effectLst/>
        </p:spPr>
        <p:txBody>
          <a:bodyPr wrap="square">
            <a:spAutoFit/>
          </a:bodyPr>
          <a:lstStyle/>
          <a:p>
            <a:pPr>
              <a:lnSpc>
                <a:spcPct val="120000"/>
              </a:lnSpc>
              <a:spcBef>
                <a:spcPct val="50000"/>
              </a:spcBef>
            </a:pPr>
            <a:endParaRPr lang="it-IT" sz="1000" b="1" dirty="0">
              <a:cs typeface="Arial" charset="0"/>
            </a:endParaRPr>
          </a:p>
          <a:p>
            <a:pPr algn="ctr">
              <a:lnSpc>
                <a:spcPct val="120000"/>
              </a:lnSpc>
              <a:spcBef>
                <a:spcPct val="50000"/>
              </a:spcBef>
            </a:pPr>
            <a:r>
              <a:rPr lang="it-IT" sz="3000" dirty="0">
                <a:solidFill>
                  <a:srgbClr val="FF0000"/>
                </a:solidFill>
                <a:latin typeface="Times New Roman" pitchFamily="18" charset="0"/>
                <a:cs typeface="Times New Roman" pitchFamily="18" charset="0"/>
              </a:rPr>
              <a:t>COSA INVESTIAMO?</a:t>
            </a:r>
          </a:p>
          <a:p>
            <a:pPr>
              <a:lnSpc>
                <a:spcPct val="120000"/>
              </a:lnSpc>
              <a:spcBef>
                <a:spcPct val="50000"/>
              </a:spcBef>
            </a:pPr>
            <a:endParaRPr lang="it-IT" sz="1000" b="1" dirty="0">
              <a:cs typeface="Arial" charset="0"/>
            </a:endParaRPr>
          </a:p>
          <a:p>
            <a:pPr algn="l">
              <a:lnSpc>
                <a:spcPct val="120000"/>
              </a:lnSpc>
              <a:spcBef>
                <a:spcPct val="50000"/>
              </a:spcBef>
            </a:pPr>
            <a:r>
              <a:rPr lang="it-IT" b="1" i="1" u="sng" dirty="0">
                <a:solidFill>
                  <a:srgbClr val="002060"/>
                </a:solidFill>
                <a:latin typeface="Times New Roman" pitchFamily="18" charset="0"/>
                <a:cs typeface="Times New Roman" pitchFamily="18" charset="0"/>
              </a:rPr>
              <a:t>Italia</a:t>
            </a:r>
            <a:r>
              <a:rPr lang="it-IT" b="1" i="1" dirty="0">
                <a:solidFill>
                  <a:srgbClr val="002060"/>
                </a:solidFill>
                <a:latin typeface="Times New Roman" pitchFamily="18" charset="0"/>
                <a:cs typeface="Times New Roman" pitchFamily="18" charset="0"/>
              </a:rPr>
              <a:t> fanalino di coda in UE: investe solo il </a:t>
            </a:r>
            <a:r>
              <a:rPr lang="it-IT" b="1" i="1" dirty="0">
                <a:solidFill>
                  <a:srgbClr val="FF0000"/>
                </a:solidFill>
                <a:latin typeface="Times New Roman" pitchFamily="18" charset="0"/>
                <a:cs typeface="Times New Roman" pitchFamily="18" charset="0"/>
              </a:rPr>
              <a:t>10% della </a:t>
            </a:r>
            <a:r>
              <a:rPr lang="it-IT" b="1" i="1" dirty="0">
                <a:solidFill>
                  <a:srgbClr val="002060"/>
                </a:solidFill>
                <a:latin typeface="Times New Roman" pitchFamily="18" charset="0"/>
                <a:cs typeface="Times New Roman" pitchFamily="18" charset="0"/>
              </a:rPr>
              <a:t>spesa sanitaria. Assistiti a domicilio il 3,2% degli </a:t>
            </a:r>
            <a:r>
              <a:rPr lang="it-IT" b="1" i="1" dirty="0" err="1">
                <a:solidFill>
                  <a:srgbClr val="002060"/>
                </a:solidFill>
                <a:latin typeface="Times New Roman" pitchFamily="18" charset="0"/>
                <a:cs typeface="Times New Roman" pitchFamily="18" charset="0"/>
              </a:rPr>
              <a:t>over</a:t>
            </a:r>
            <a:r>
              <a:rPr lang="it-IT" b="1" i="1" dirty="0">
                <a:solidFill>
                  <a:srgbClr val="002060"/>
                </a:solidFill>
                <a:latin typeface="Times New Roman" pitchFamily="18" charset="0"/>
                <a:cs typeface="Times New Roman" pitchFamily="18" charset="0"/>
              </a:rPr>
              <a:t> 65.</a:t>
            </a:r>
          </a:p>
          <a:p>
            <a:pPr algn="l">
              <a:lnSpc>
                <a:spcPct val="120000"/>
              </a:lnSpc>
              <a:spcBef>
                <a:spcPct val="50000"/>
              </a:spcBef>
            </a:pPr>
            <a:endParaRPr lang="it-IT" b="1" i="1" dirty="0">
              <a:solidFill>
                <a:srgbClr val="002060"/>
              </a:solidFill>
              <a:latin typeface="Times New Roman" pitchFamily="18" charset="0"/>
              <a:cs typeface="Times New Roman" pitchFamily="18" charset="0"/>
            </a:endParaRPr>
          </a:p>
          <a:p>
            <a:pPr algn="l">
              <a:lnSpc>
                <a:spcPct val="120000"/>
              </a:lnSpc>
              <a:spcBef>
                <a:spcPct val="50000"/>
              </a:spcBef>
            </a:pPr>
            <a:r>
              <a:rPr lang="it-IT" b="1" i="1" dirty="0">
                <a:solidFill>
                  <a:srgbClr val="002060"/>
                </a:solidFill>
                <a:latin typeface="Times New Roman" pitchFamily="18" charset="0"/>
                <a:cs typeface="Times New Roman" pitchFamily="18" charset="0"/>
              </a:rPr>
              <a:t>Nei </a:t>
            </a:r>
            <a:r>
              <a:rPr lang="it-IT" b="1" i="1" u="sng" dirty="0">
                <a:solidFill>
                  <a:srgbClr val="002060"/>
                </a:solidFill>
                <a:latin typeface="Times New Roman" pitchFamily="18" charset="0"/>
                <a:cs typeface="Times New Roman" pitchFamily="18" charset="0"/>
              </a:rPr>
              <a:t>Paesi del Nord Europa</a:t>
            </a:r>
            <a:r>
              <a:rPr lang="it-IT" b="1" i="1" dirty="0">
                <a:solidFill>
                  <a:srgbClr val="002060"/>
                </a:solidFill>
                <a:latin typeface="Times New Roman" pitchFamily="18" charset="0"/>
                <a:cs typeface="Times New Roman" pitchFamily="18" charset="0"/>
              </a:rPr>
              <a:t> viene investito in Long </a:t>
            </a:r>
            <a:r>
              <a:rPr lang="it-IT" b="1" i="1" dirty="0" err="1">
                <a:solidFill>
                  <a:srgbClr val="002060"/>
                </a:solidFill>
                <a:latin typeface="Times New Roman" pitchFamily="18" charset="0"/>
                <a:cs typeface="Times New Roman" pitchFamily="18" charset="0"/>
              </a:rPr>
              <a:t>Term</a:t>
            </a:r>
            <a:r>
              <a:rPr lang="it-IT" b="1" i="1" dirty="0">
                <a:solidFill>
                  <a:srgbClr val="002060"/>
                </a:solidFill>
                <a:latin typeface="Times New Roman" pitchFamily="18" charset="0"/>
                <a:cs typeface="Times New Roman" pitchFamily="18" charset="0"/>
              </a:rPr>
              <a:t> Care </a:t>
            </a:r>
            <a:r>
              <a:rPr lang="it-IT" i="1" dirty="0">
                <a:solidFill>
                  <a:srgbClr val="002060"/>
                </a:solidFill>
                <a:latin typeface="Times New Roman" pitchFamily="18" charset="0"/>
                <a:cs typeface="Times New Roman" pitchFamily="18" charset="0"/>
              </a:rPr>
              <a:t>circa </a:t>
            </a:r>
            <a:r>
              <a:rPr lang="it-IT" b="1" i="1" dirty="0">
                <a:solidFill>
                  <a:srgbClr val="FF0000"/>
                </a:solidFill>
                <a:latin typeface="Times New Roman" pitchFamily="18" charset="0"/>
                <a:cs typeface="Times New Roman" pitchFamily="18" charset="0"/>
              </a:rPr>
              <a:t>il 25% della spesa sanitaria</a:t>
            </a:r>
            <a:r>
              <a:rPr lang="it-IT" i="1" dirty="0">
                <a:solidFill>
                  <a:srgbClr val="002060"/>
                </a:solidFill>
                <a:latin typeface="Times New Roman" pitchFamily="18" charset="0"/>
                <a:cs typeface="Times New Roman" pitchFamily="18" charset="0"/>
              </a:rPr>
              <a:t>. In Italia il dato si ferma a circa 15 miliardi di euro. Di questi, solo 2,3 </a:t>
            </a:r>
            <a:r>
              <a:rPr lang="it-IT" b="1" i="1" dirty="0">
                <a:solidFill>
                  <a:srgbClr val="002060"/>
                </a:solidFill>
                <a:latin typeface="Times New Roman" pitchFamily="18" charset="0"/>
                <a:cs typeface="Times New Roman" pitchFamily="18" charset="0"/>
              </a:rPr>
              <a:t>miliardi (l’1,3% della spesa sanitaria totale) sono destinati all’erogazione di cure domiciliari, con un contributo a carico delle famiglie di circa 76 milioni di euro.</a:t>
            </a:r>
          </a:p>
          <a:p>
            <a:pPr algn="l">
              <a:lnSpc>
                <a:spcPct val="120000"/>
              </a:lnSpc>
              <a:spcBef>
                <a:spcPct val="50000"/>
              </a:spcBef>
            </a:pPr>
            <a:endParaRPr lang="it-IT" b="1" i="1" dirty="0"/>
          </a:p>
          <a:p>
            <a:pPr algn="l">
              <a:lnSpc>
                <a:spcPct val="120000"/>
              </a:lnSpc>
              <a:spcBef>
                <a:spcPct val="50000"/>
              </a:spcBef>
            </a:pPr>
            <a:endParaRPr lang="it-IT" dirty="0"/>
          </a:p>
          <a:p>
            <a:pPr algn="l">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p:txBody>
      </p:sp>
      <p:sp>
        <p:nvSpPr>
          <p:cNvPr id="114693"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pic>
        <p:nvPicPr>
          <p:cNvPr id="114696" name="Picture 8" descr="Risultati immagini per italia longeva"/>
          <p:cNvPicPr>
            <a:picLocks noChangeAspect="1" noChangeArrowheads="1"/>
          </p:cNvPicPr>
          <p:nvPr/>
        </p:nvPicPr>
        <p:blipFill>
          <a:blip r:embed="rId3" cstate="print"/>
          <a:srcRect/>
          <a:stretch>
            <a:fillRect/>
          </a:stretch>
        </p:blipFill>
        <p:spPr bwMode="auto">
          <a:xfrm>
            <a:off x="4643438" y="5445125"/>
            <a:ext cx="3952875" cy="96202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16739"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16740" name="Rectangle 4"/>
          <p:cNvSpPr>
            <a:spLocks noChangeArrowheads="1"/>
          </p:cNvSpPr>
          <p:nvPr/>
        </p:nvSpPr>
        <p:spPr bwMode="auto">
          <a:xfrm>
            <a:off x="323850" y="1196751"/>
            <a:ext cx="8424863" cy="6620146"/>
          </a:xfrm>
          <a:prstGeom prst="rect">
            <a:avLst/>
          </a:prstGeom>
          <a:noFill/>
          <a:ln w="9525">
            <a:noFill/>
            <a:miter lim="800000"/>
            <a:headEnd/>
            <a:tailEnd/>
          </a:ln>
          <a:effectLst/>
        </p:spPr>
        <p:txBody>
          <a:bodyPr wrap="square">
            <a:spAutoFit/>
          </a:bodyPr>
          <a:lstStyle/>
          <a:p>
            <a:pPr algn="ctr">
              <a:lnSpc>
                <a:spcPct val="120000"/>
              </a:lnSpc>
              <a:spcBef>
                <a:spcPct val="50000"/>
              </a:spcBef>
            </a:pPr>
            <a:r>
              <a:rPr lang="it-IT" sz="3200" dirty="0">
                <a:solidFill>
                  <a:srgbClr val="FF0000"/>
                </a:solidFill>
                <a:latin typeface="Times New Roman" pitchFamily="18" charset="0"/>
                <a:cs typeface="Times New Roman" pitchFamily="18" charset="0"/>
              </a:rPr>
              <a:t>QUALI STRATEGIE PER IL FUTURO?</a:t>
            </a:r>
          </a:p>
          <a:p>
            <a:pPr>
              <a:lnSpc>
                <a:spcPct val="120000"/>
              </a:lnSpc>
              <a:spcBef>
                <a:spcPct val="50000"/>
              </a:spcBef>
              <a:buFontTx/>
              <a:buChar char="-"/>
            </a:pPr>
            <a:r>
              <a:rPr lang="it-IT" sz="1600" b="1" i="1" dirty="0">
                <a:solidFill>
                  <a:srgbClr val="002060"/>
                </a:solidFill>
                <a:latin typeface="Times New Roman" pitchFamily="18" charset="0"/>
                <a:cs typeface="Times New Roman" pitchFamily="18" charset="0"/>
              </a:rPr>
              <a:t>Migliorare la qualità abitative delle strutture residenziali attuali</a:t>
            </a:r>
          </a:p>
          <a:p>
            <a:pPr>
              <a:lnSpc>
                <a:spcPct val="120000"/>
              </a:lnSpc>
              <a:spcBef>
                <a:spcPct val="50000"/>
              </a:spcBef>
              <a:buFontTx/>
              <a:buChar char="-"/>
            </a:pPr>
            <a:r>
              <a:rPr lang="it-IT" sz="1600" b="1" i="1" dirty="0">
                <a:solidFill>
                  <a:srgbClr val="002060"/>
                </a:solidFill>
                <a:latin typeface="Times New Roman" pitchFamily="18" charset="0"/>
                <a:cs typeface="Times New Roman" pitchFamily="18" charset="0"/>
              </a:rPr>
              <a:t>Sviluppare una “residenzialità  leggera” (esempio scandinavo) che prevede la sostituzione delle RSA con alloggi a gruppi nei paesi di origine (adattati agli anziani, senza barriere architettoniche ed integrate nella rete dei servizi di comunità), sostenuti da un grande potenziamento dei servizi domiciliari.</a:t>
            </a:r>
          </a:p>
          <a:p>
            <a:pPr>
              <a:lnSpc>
                <a:spcPct val="120000"/>
              </a:lnSpc>
              <a:spcBef>
                <a:spcPct val="50000"/>
              </a:spcBef>
              <a:buFontTx/>
              <a:buChar char="-"/>
            </a:pPr>
            <a:r>
              <a:rPr lang="it-IT" sz="1600" b="1" i="1" dirty="0">
                <a:solidFill>
                  <a:srgbClr val="002060"/>
                </a:solidFill>
                <a:latin typeface="Times New Roman" pitchFamily="18" charset="0"/>
                <a:cs typeface="Times New Roman" pitchFamily="18" charset="0"/>
              </a:rPr>
              <a:t>Diffondere le “residenze senior” con specifiche progettuali per l’anziano (esempio francese e catalano), sia di committenza pubblica che privata.</a:t>
            </a:r>
          </a:p>
          <a:p>
            <a:pPr>
              <a:lnSpc>
                <a:spcPct val="120000"/>
              </a:lnSpc>
              <a:spcBef>
                <a:spcPct val="50000"/>
              </a:spcBef>
              <a:buFontTx/>
              <a:buChar char="-"/>
            </a:pPr>
            <a:r>
              <a:rPr lang="it-IT" sz="1600" b="1" i="1" dirty="0">
                <a:solidFill>
                  <a:srgbClr val="002060"/>
                </a:solidFill>
                <a:latin typeface="Times New Roman" pitchFamily="18" charset="0"/>
                <a:cs typeface="Times New Roman" pitchFamily="18" charset="0"/>
              </a:rPr>
              <a:t>Creazione della figura dell’assistente familiare di paese </a:t>
            </a:r>
          </a:p>
          <a:p>
            <a:pPr>
              <a:lnSpc>
                <a:spcPct val="120000"/>
              </a:lnSpc>
              <a:spcBef>
                <a:spcPct val="50000"/>
              </a:spcBef>
              <a:buFontTx/>
              <a:buChar char="-"/>
            </a:pPr>
            <a:r>
              <a:rPr lang="it-IT" sz="1600" b="1" i="1" dirty="0">
                <a:solidFill>
                  <a:srgbClr val="002060"/>
                </a:solidFill>
                <a:latin typeface="Times New Roman" pitchFamily="18" charset="0"/>
                <a:cs typeface="Times New Roman" pitchFamily="18" charset="0"/>
              </a:rPr>
              <a:t>Italia: progetto riabitare la montagna ‘‘Case di Tiedoli’’, Cohousing </a:t>
            </a:r>
            <a:r>
              <a:rPr lang="it-IT" sz="1600" b="1" i="1" dirty="0" err="1">
                <a:solidFill>
                  <a:srgbClr val="002060"/>
                </a:solidFill>
                <a:latin typeface="Times New Roman" pitchFamily="18" charset="0"/>
                <a:cs typeface="Times New Roman" pitchFamily="18" charset="0"/>
              </a:rPr>
              <a:t>Ecosol</a:t>
            </a:r>
            <a:r>
              <a:rPr lang="it-IT" sz="1600" b="1" i="1" dirty="0">
                <a:solidFill>
                  <a:srgbClr val="002060"/>
                </a:solidFill>
                <a:latin typeface="Times New Roman" pitchFamily="18" charset="0"/>
                <a:cs typeface="Times New Roman" pitchFamily="18" charset="0"/>
              </a:rPr>
              <a:t> a Fidenza, </a:t>
            </a:r>
            <a:r>
              <a:rPr lang="it-IT" sz="1600" b="1" i="1" dirty="0" err="1">
                <a:solidFill>
                  <a:srgbClr val="002060"/>
                </a:solidFill>
                <a:latin typeface="Times New Roman" pitchFamily="18" charset="0"/>
                <a:cs typeface="Times New Roman" pitchFamily="18" charset="0"/>
              </a:rPr>
              <a:t>Synergy</a:t>
            </a:r>
            <a:r>
              <a:rPr lang="it-IT" sz="1600" b="1" i="1" dirty="0">
                <a:solidFill>
                  <a:srgbClr val="002060"/>
                </a:solidFill>
                <a:latin typeface="Times New Roman" pitchFamily="18" charset="0"/>
                <a:cs typeface="Times New Roman" pitchFamily="18" charset="0"/>
              </a:rPr>
              <a:t> la residenza multigenerazionale a Cardano al Campo, Contratto di quartiere a Borgaro Torinese e Orbassano, il progetto città integrata di Civitas vitae della Fondazione OIC di Padova…</a:t>
            </a:r>
          </a:p>
          <a:p>
            <a:pPr algn="l">
              <a:lnSpc>
                <a:spcPct val="120000"/>
              </a:lnSpc>
              <a:spcBef>
                <a:spcPct val="50000"/>
              </a:spcBef>
            </a:pPr>
            <a:r>
              <a:rPr lang="it-IT" sz="1600" b="1" i="1" dirty="0">
                <a:solidFill>
                  <a:srgbClr val="002060"/>
                </a:solidFill>
                <a:latin typeface="Times New Roman" pitchFamily="18" charset="0"/>
                <a:cs typeface="Times New Roman" pitchFamily="18" charset="0"/>
              </a:rPr>
              <a:t>- Investire in tecnologia e </a:t>
            </a:r>
            <a:r>
              <a:rPr lang="it-IT" sz="1600" b="1" i="1" dirty="0" err="1">
                <a:solidFill>
                  <a:srgbClr val="002060"/>
                </a:solidFill>
                <a:latin typeface="Times New Roman" pitchFamily="18" charset="0"/>
                <a:cs typeface="Times New Roman" pitchFamily="18" charset="0"/>
              </a:rPr>
              <a:t>tecnoassistenza</a:t>
            </a:r>
            <a:r>
              <a:rPr lang="it-IT" sz="1600" b="1" i="1" dirty="0">
                <a:solidFill>
                  <a:srgbClr val="002060"/>
                </a:solidFill>
                <a:latin typeface="Times New Roman" pitchFamily="18" charset="0"/>
                <a:cs typeface="Times New Roman" pitchFamily="18" charset="0"/>
              </a:rPr>
              <a:t> che consentirebbe un maggior accesso alle cure domiciliari, anche in territori geograficamente ‘difficili’ del nostro variegato Paese.</a:t>
            </a:r>
            <a:r>
              <a:rPr lang="it-IT" sz="1600" dirty="0">
                <a:solidFill>
                  <a:srgbClr val="002060"/>
                </a:solidFill>
                <a:latin typeface="Times New Roman" pitchFamily="18" charset="0"/>
                <a:cs typeface="Times New Roman" pitchFamily="18" charset="0"/>
              </a:rPr>
              <a:t> </a:t>
            </a:r>
            <a:endParaRPr lang="it-IT" sz="1600" b="1" i="1" dirty="0">
              <a:solidFill>
                <a:srgbClr val="002060"/>
              </a:solidFill>
              <a:latin typeface="Times New Roman" pitchFamily="18" charset="0"/>
              <a:cs typeface="Times New Roman" pitchFamily="18" charset="0"/>
            </a:endParaRPr>
          </a:p>
          <a:p>
            <a:pPr algn="l">
              <a:lnSpc>
                <a:spcPct val="120000"/>
              </a:lnSpc>
              <a:spcBef>
                <a:spcPct val="50000"/>
              </a:spcBef>
            </a:pPr>
            <a:endParaRPr lang="it-IT" sz="1600" b="1" dirty="0">
              <a:solidFill>
                <a:srgbClr val="002060"/>
              </a:solidFill>
              <a:latin typeface="Times New Roman" pitchFamily="18" charset="0"/>
              <a:cs typeface="Times New Roman" pitchFamily="18" charset="0"/>
            </a:endParaRPr>
          </a:p>
          <a:p>
            <a:pPr>
              <a:lnSpc>
                <a:spcPct val="120000"/>
              </a:lnSpc>
              <a:spcBef>
                <a:spcPct val="50000"/>
              </a:spcBef>
            </a:pPr>
            <a:endParaRPr lang="it-IT" sz="1400" b="1" dirty="0">
              <a:solidFill>
                <a:srgbClr val="002060"/>
              </a:solidFill>
              <a:latin typeface="Times New Roman" pitchFamily="18" charset="0"/>
              <a:cs typeface="Times New Roman" pitchFamily="18" charset="0"/>
            </a:endParaRPr>
          </a:p>
          <a:p>
            <a:pPr>
              <a:lnSpc>
                <a:spcPct val="120000"/>
              </a:lnSpc>
              <a:spcBef>
                <a:spcPct val="50000"/>
              </a:spcBef>
            </a:pPr>
            <a:endParaRPr lang="it-IT" sz="1400" b="1" dirty="0">
              <a:solidFill>
                <a:srgbClr val="002060"/>
              </a:solidFill>
              <a:latin typeface="Times New Roman" pitchFamily="18" charset="0"/>
              <a:cs typeface="Times New Roman" pitchFamily="18" charset="0"/>
            </a:endParaRPr>
          </a:p>
          <a:p>
            <a:pPr>
              <a:lnSpc>
                <a:spcPct val="120000"/>
              </a:lnSpc>
              <a:spcBef>
                <a:spcPct val="50000"/>
              </a:spcBef>
            </a:pPr>
            <a:endParaRPr lang="it-IT" sz="200" b="1" dirty="0">
              <a:solidFill>
                <a:srgbClr val="002060"/>
              </a:solidFill>
              <a:latin typeface="Times New Roman" pitchFamily="18" charset="0"/>
              <a:cs typeface="Times New Roman" pitchFamily="18" charset="0"/>
            </a:endParaRPr>
          </a:p>
          <a:p>
            <a:pPr>
              <a:lnSpc>
                <a:spcPct val="120000"/>
              </a:lnSpc>
              <a:spcBef>
                <a:spcPct val="50000"/>
              </a:spcBef>
            </a:pPr>
            <a:endParaRPr lang="it-IT" sz="200" b="1" dirty="0">
              <a:solidFill>
                <a:srgbClr val="002060"/>
              </a:solidFill>
              <a:latin typeface="Times New Roman" pitchFamily="18" charset="0"/>
              <a:cs typeface="Times New Roman" pitchFamily="18" charset="0"/>
            </a:endParaRPr>
          </a:p>
          <a:p>
            <a:pPr>
              <a:lnSpc>
                <a:spcPct val="120000"/>
              </a:lnSpc>
              <a:spcBef>
                <a:spcPct val="50000"/>
              </a:spcBef>
            </a:pPr>
            <a:endParaRPr lang="it-IT" sz="200" b="1" dirty="0">
              <a:solidFill>
                <a:srgbClr val="002060"/>
              </a:solidFill>
              <a:latin typeface="Times New Roman" pitchFamily="18" charset="0"/>
              <a:cs typeface="Times New Roman" pitchFamily="18" charset="0"/>
            </a:endParaRPr>
          </a:p>
          <a:p>
            <a:pPr>
              <a:lnSpc>
                <a:spcPct val="120000"/>
              </a:lnSpc>
              <a:spcBef>
                <a:spcPct val="50000"/>
              </a:spcBef>
            </a:pPr>
            <a:endParaRPr lang="it-IT" sz="200" b="1" dirty="0">
              <a:solidFill>
                <a:srgbClr val="002060"/>
              </a:solidFill>
              <a:latin typeface="Times New Roman" pitchFamily="18" charset="0"/>
              <a:cs typeface="Times New Roman" pitchFamily="18" charset="0"/>
            </a:endParaRPr>
          </a:p>
        </p:txBody>
      </p:sp>
      <p:sp>
        <p:nvSpPr>
          <p:cNvPr id="116741"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xmlns="" id="{102C1758-F5E3-461F-9CAA-04E1195FD566}"/>
              </a:ext>
            </a:extLst>
          </p:cNvPr>
          <p:cNvSpPr>
            <a:spLocks noGrp="1"/>
          </p:cNvSpPr>
          <p:nvPr>
            <p:ph type="title"/>
          </p:nvPr>
        </p:nvSpPr>
        <p:spPr>
          <a:xfrm>
            <a:off x="600224" y="0"/>
            <a:ext cx="8229600" cy="1143000"/>
          </a:xfrm>
        </p:spPr>
        <p:txBody>
          <a:bodyPr/>
          <a:lstStyle/>
          <a:p>
            <a:r>
              <a:rPr lang="it-IT" dirty="0">
                <a:solidFill>
                  <a:srgbClr val="FF0000"/>
                </a:solidFill>
                <a:latin typeface="Times New Roman" panose="02020603050405020304" pitchFamily="18" charset="0"/>
                <a:cs typeface="Times New Roman" panose="02020603050405020304" pitchFamily="18" charset="0"/>
              </a:rPr>
              <a:t>COSA MANCA?</a:t>
            </a:r>
          </a:p>
        </p:txBody>
      </p:sp>
      <p:sp>
        <p:nvSpPr>
          <p:cNvPr id="5" name="Segnaposto testo 4">
            <a:extLst>
              <a:ext uri="{FF2B5EF4-FFF2-40B4-BE49-F238E27FC236}">
                <a16:creationId xmlns:a16="http://schemas.microsoft.com/office/drawing/2014/main" xmlns="" id="{8A93980C-7E59-4A99-B9C5-3DB3EB3DBA70}"/>
              </a:ext>
            </a:extLst>
          </p:cNvPr>
          <p:cNvSpPr>
            <a:spLocks noGrp="1"/>
          </p:cNvSpPr>
          <p:nvPr>
            <p:ph type="body" sz="half" idx="2"/>
          </p:nvPr>
        </p:nvSpPr>
        <p:spPr>
          <a:xfrm>
            <a:off x="611560" y="4365104"/>
            <a:ext cx="7859216" cy="2016224"/>
          </a:xfrm>
        </p:spPr>
        <p:txBody>
          <a:bodyPr/>
          <a:lstStyle/>
          <a:p>
            <a:pPr marL="0" indent="0" algn="just">
              <a:buNone/>
            </a:pPr>
            <a:r>
              <a:rPr lang="it-IT" sz="3000" dirty="0">
                <a:solidFill>
                  <a:srgbClr val="002060"/>
                </a:solidFill>
                <a:latin typeface="Times New Roman" panose="02020603050405020304" pitchFamily="18" charset="0"/>
                <a:cs typeface="Times New Roman" panose="02020603050405020304" pitchFamily="18" charset="0"/>
              </a:rPr>
              <a:t>Poter invecchiare al proprio domicilio non è visto come un diritto della persona; manca una vera legge organica nazionale sulla non autosufficienza e sull’invecchiamento attivo</a:t>
            </a:r>
          </a:p>
        </p:txBody>
      </p:sp>
      <p:pic>
        <p:nvPicPr>
          <p:cNvPr id="1026" name="Picture 2" descr="Risultati immagini per anziani in  montagna">
            <a:extLst>
              <a:ext uri="{FF2B5EF4-FFF2-40B4-BE49-F238E27FC236}">
                <a16:creationId xmlns:a16="http://schemas.microsoft.com/office/drawing/2014/main" xmlns="" id="{70B4B514-E5D8-4283-8029-F9F701364D37}"/>
              </a:ext>
            </a:extLst>
          </p:cNvPr>
          <p:cNvPicPr>
            <a:picLocks noGrp="1" noChangeAspect="1" noChangeArrowheads="1"/>
          </p:cNvPicPr>
          <p:nvPr>
            <p:ph type="clipArt" sz="half"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3608" y="1161072"/>
            <a:ext cx="6561001" cy="2916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863322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10595"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10596" name="Rectangle 4"/>
          <p:cNvSpPr>
            <a:spLocks noChangeArrowheads="1"/>
          </p:cNvSpPr>
          <p:nvPr/>
        </p:nvSpPr>
        <p:spPr bwMode="auto">
          <a:xfrm>
            <a:off x="4860032" y="260649"/>
            <a:ext cx="3888681" cy="7106561"/>
          </a:xfrm>
          <a:prstGeom prst="rect">
            <a:avLst/>
          </a:prstGeom>
          <a:noFill/>
          <a:ln w="9525">
            <a:noFill/>
            <a:miter lim="800000"/>
            <a:headEnd/>
            <a:tailEnd/>
          </a:ln>
          <a:effectLst/>
        </p:spPr>
        <p:txBody>
          <a:bodyPr wrap="square">
            <a:spAutoFit/>
          </a:bodyPr>
          <a:lstStyle/>
          <a:p>
            <a:pPr>
              <a:lnSpc>
                <a:spcPct val="120000"/>
              </a:lnSpc>
              <a:spcBef>
                <a:spcPct val="50000"/>
              </a:spcBef>
            </a:pPr>
            <a:r>
              <a:rPr lang="it-IT" sz="1400" b="1" i="1" dirty="0">
                <a:solidFill>
                  <a:srgbClr val="002060"/>
                </a:solidFill>
                <a:latin typeface="Times New Roman" pitchFamily="18" charset="0"/>
                <a:cs typeface="Times New Roman" pitchFamily="18" charset="0"/>
              </a:rPr>
              <a:t>“ Ho la fortuna di vivere a casa mia, dove abito da tanti anni, e che potrei percorrere da cima a fondo a occhi </a:t>
            </a:r>
            <a:r>
              <a:rPr lang="it-IT" sz="1400" b="1" i="1" dirty="0" err="1">
                <a:solidFill>
                  <a:srgbClr val="002060"/>
                </a:solidFill>
                <a:latin typeface="Times New Roman" pitchFamily="18" charset="0"/>
                <a:cs typeface="Times New Roman" pitchFamily="18" charset="0"/>
              </a:rPr>
              <a:t>chiusi…</a:t>
            </a:r>
            <a:endParaRPr lang="it-IT" sz="1400" b="1" i="1" dirty="0">
              <a:solidFill>
                <a:srgbClr val="002060"/>
              </a:solidFill>
              <a:latin typeface="Times New Roman" pitchFamily="18" charset="0"/>
              <a:cs typeface="Times New Roman" pitchFamily="18" charset="0"/>
            </a:endParaRPr>
          </a:p>
          <a:p>
            <a:pPr>
              <a:lnSpc>
                <a:spcPct val="120000"/>
              </a:lnSpc>
              <a:spcBef>
                <a:spcPct val="50000"/>
              </a:spcBef>
            </a:pPr>
            <a:r>
              <a:rPr lang="it-IT" sz="1400" b="1" i="1" dirty="0">
                <a:solidFill>
                  <a:srgbClr val="002060"/>
                </a:solidFill>
                <a:latin typeface="Times New Roman" pitchFamily="18" charset="0"/>
                <a:cs typeface="Times New Roman" pitchFamily="18" charset="0"/>
              </a:rPr>
              <a:t>Siedo al mio tavolo, dove ritrovo ogni giorno le mie carte, il libro che avevo cominciato a leggere, la mia vecchia penna stilografica, il blocchetto degli </a:t>
            </a:r>
            <a:r>
              <a:rPr lang="it-IT" sz="1400" b="1" i="1" dirty="0" err="1">
                <a:solidFill>
                  <a:srgbClr val="002060"/>
                </a:solidFill>
                <a:latin typeface="Times New Roman" pitchFamily="18" charset="0"/>
                <a:cs typeface="Times New Roman" pitchFamily="18" charset="0"/>
              </a:rPr>
              <a:t>appunti…</a:t>
            </a:r>
            <a:endParaRPr lang="it-IT" sz="1400" b="1" i="1" dirty="0">
              <a:solidFill>
                <a:srgbClr val="002060"/>
              </a:solidFill>
              <a:latin typeface="Times New Roman" pitchFamily="18" charset="0"/>
              <a:cs typeface="Times New Roman" pitchFamily="18" charset="0"/>
            </a:endParaRPr>
          </a:p>
          <a:p>
            <a:pPr>
              <a:lnSpc>
                <a:spcPct val="120000"/>
              </a:lnSpc>
              <a:spcBef>
                <a:spcPct val="50000"/>
              </a:spcBef>
            </a:pPr>
            <a:r>
              <a:rPr lang="it-IT" sz="1400" b="1" i="1" dirty="0">
                <a:solidFill>
                  <a:srgbClr val="002060"/>
                </a:solidFill>
                <a:latin typeface="Times New Roman" pitchFamily="18" charset="0"/>
                <a:cs typeface="Times New Roman" pitchFamily="18" charset="0"/>
              </a:rPr>
              <a:t>Lo spazio della casa è tanto più essenziale, quanto più un vecchio come me, e come tanti altri nelle mie condizioni, vi conducono la propria </a:t>
            </a:r>
            <a:r>
              <a:rPr lang="it-IT" sz="1400" b="1" i="1" dirty="0" err="1">
                <a:solidFill>
                  <a:srgbClr val="002060"/>
                </a:solidFill>
                <a:latin typeface="Times New Roman" pitchFamily="18" charset="0"/>
                <a:cs typeface="Times New Roman" pitchFamily="18" charset="0"/>
              </a:rPr>
              <a:t>esistenza…</a:t>
            </a:r>
            <a:endParaRPr lang="it-IT" sz="1400" b="1" i="1" dirty="0">
              <a:solidFill>
                <a:srgbClr val="002060"/>
              </a:solidFill>
              <a:latin typeface="Times New Roman" pitchFamily="18" charset="0"/>
              <a:cs typeface="Times New Roman" pitchFamily="18" charset="0"/>
            </a:endParaRPr>
          </a:p>
          <a:p>
            <a:pPr>
              <a:lnSpc>
                <a:spcPct val="120000"/>
              </a:lnSpc>
              <a:spcBef>
                <a:spcPct val="50000"/>
              </a:spcBef>
            </a:pPr>
            <a:r>
              <a:rPr lang="it-IT" sz="1400" b="1" i="1" dirty="0">
                <a:solidFill>
                  <a:srgbClr val="002060"/>
                </a:solidFill>
                <a:latin typeface="Times New Roman" pitchFamily="18" charset="0"/>
                <a:cs typeface="Times New Roman" pitchFamily="18" charset="0"/>
              </a:rPr>
              <a:t>La propria casa dà sicurezza, ti difende dal non conosciuto, dall’imprevisto, dal ritrovarti in un mondo che ormai, chiuso tra le pareti, è diventato sempre più estraneo. </a:t>
            </a:r>
          </a:p>
          <a:p>
            <a:pPr>
              <a:lnSpc>
                <a:spcPct val="120000"/>
              </a:lnSpc>
              <a:spcBef>
                <a:spcPct val="50000"/>
              </a:spcBef>
            </a:pPr>
            <a:r>
              <a:rPr lang="it-IT" sz="1400" b="1" i="1" dirty="0">
                <a:solidFill>
                  <a:srgbClr val="FF0000"/>
                </a:solidFill>
                <a:latin typeface="Times New Roman" pitchFamily="18" charset="0"/>
                <a:cs typeface="Times New Roman" pitchFamily="18" charset="0"/>
              </a:rPr>
              <a:t>Tanto più si è vecchi, tanto più sono profonde le radici, e quindi tanto più è difficile da sopportare lo sradicamento, </a:t>
            </a:r>
            <a:r>
              <a:rPr lang="it-IT" sz="1400" b="1" i="1" dirty="0">
                <a:solidFill>
                  <a:srgbClr val="002060"/>
                </a:solidFill>
                <a:latin typeface="Times New Roman" pitchFamily="18" charset="0"/>
                <a:cs typeface="Times New Roman" pitchFamily="18" charset="0"/>
              </a:rPr>
              <a:t>l’andare altrove, dove saresti spaesato, perderesti la tua identità, diventeresti un numero in mezzo ad altri numeri.”</a:t>
            </a:r>
          </a:p>
          <a:p>
            <a:pPr>
              <a:lnSpc>
                <a:spcPct val="120000"/>
              </a:lnSpc>
              <a:spcBef>
                <a:spcPct val="50000"/>
              </a:spcBef>
            </a:pPr>
            <a:endParaRPr lang="it-IT" sz="1400" b="1" i="1" dirty="0">
              <a:solidFill>
                <a:srgbClr val="002060"/>
              </a:solidFill>
              <a:latin typeface="Times New Roman" pitchFamily="18" charset="0"/>
              <a:cs typeface="Times New Roman" pitchFamily="18" charset="0"/>
            </a:endParaRPr>
          </a:p>
          <a:p>
            <a:pPr>
              <a:lnSpc>
                <a:spcPct val="120000"/>
              </a:lnSpc>
              <a:spcBef>
                <a:spcPct val="50000"/>
              </a:spcBef>
            </a:pPr>
            <a:endParaRPr lang="it-IT" sz="1200" b="1" i="1" dirty="0"/>
          </a:p>
          <a:p>
            <a:pPr>
              <a:lnSpc>
                <a:spcPct val="120000"/>
              </a:lnSpc>
              <a:spcBef>
                <a:spcPct val="50000"/>
              </a:spcBef>
            </a:pPr>
            <a:endParaRPr lang="it-IT" sz="1400" dirty="0"/>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p:txBody>
      </p:sp>
      <p:sp>
        <p:nvSpPr>
          <p:cNvPr id="110597"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pic>
        <p:nvPicPr>
          <p:cNvPr id="2050" name="Picture 2" descr="Risultati immagini per norberto bobbio">
            <a:hlinkClick r:id="rId3"/>
          </p:cNvPr>
          <p:cNvPicPr>
            <a:picLocks noChangeAspect="1" noChangeArrowheads="1"/>
          </p:cNvPicPr>
          <p:nvPr/>
        </p:nvPicPr>
        <p:blipFill>
          <a:blip r:embed="rId4" cstate="print"/>
          <a:srcRect/>
          <a:stretch>
            <a:fillRect/>
          </a:stretch>
        </p:blipFill>
        <p:spPr bwMode="auto">
          <a:xfrm>
            <a:off x="323528" y="1412776"/>
            <a:ext cx="4032504" cy="3054928"/>
          </a:xfrm>
          <a:prstGeom prst="rect">
            <a:avLst/>
          </a:prstGeom>
          <a:noFill/>
        </p:spPr>
      </p:pic>
      <p:sp>
        <p:nvSpPr>
          <p:cNvPr id="7" name="Rettangolo 6"/>
          <p:cNvSpPr/>
          <p:nvPr/>
        </p:nvSpPr>
        <p:spPr>
          <a:xfrm>
            <a:off x="360040" y="4688094"/>
            <a:ext cx="3923928" cy="757130"/>
          </a:xfrm>
          <a:prstGeom prst="rect">
            <a:avLst/>
          </a:prstGeom>
        </p:spPr>
        <p:txBody>
          <a:bodyPr wrap="square">
            <a:spAutoFit/>
          </a:bodyPr>
          <a:lstStyle/>
          <a:p>
            <a:pPr>
              <a:lnSpc>
                <a:spcPct val="120000"/>
              </a:lnSpc>
              <a:spcBef>
                <a:spcPct val="50000"/>
              </a:spcBef>
            </a:pPr>
            <a:r>
              <a:rPr lang="it-IT" b="1" i="1" dirty="0">
                <a:solidFill>
                  <a:srgbClr val="002060"/>
                </a:solidFill>
                <a:latin typeface="Times New Roman" pitchFamily="18" charset="0"/>
                <a:cs typeface="Times New Roman" pitchFamily="18" charset="0"/>
              </a:rPr>
              <a:t>Norberto Bobbio (Torino, 18/10/1909 – 09/01/2004</a:t>
            </a:r>
            <a:r>
              <a:rPr lang="it-IT" sz="1600" b="1" i="1" dirty="0">
                <a:solidFill>
                  <a:srgbClr val="002060"/>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84"/>
            <a:ext cx="8229600" cy="1143000"/>
          </a:xfrm>
        </p:spPr>
        <p:txBody>
          <a:bodyPr/>
          <a:lstStyle/>
          <a:p>
            <a:r>
              <a:rPr lang="it-IT" sz="2400" dirty="0">
                <a:solidFill>
                  <a:srgbClr val="0070C0"/>
                </a:solidFill>
                <a:latin typeface="Times New Roman" pitchFamily="18" charset="0"/>
              </a:rPr>
              <a:t>gianantonio.deitos@aulss1.veneto.it</a:t>
            </a:r>
            <a:br>
              <a:rPr lang="it-IT" sz="2400" dirty="0">
                <a:solidFill>
                  <a:srgbClr val="0070C0"/>
                </a:solidFill>
                <a:latin typeface="Times New Roman" pitchFamily="18" charset="0"/>
              </a:rPr>
            </a:br>
            <a:r>
              <a:rPr lang="it-IT" sz="2400" dirty="0">
                <a:solidFill>
                  <a:srgbClr val="0070C0"/>
                </a:solidFill>
                <a:latin typeface="Times New Roman" pitchFamily="18" charset="0"/>
              </a:rPr>
              <a:t>direttore.sociosanitario@aulss1.veneto.it</a:t>
            </a:r>
          </a:p>
        </p:txBody>
      </p:sp>
      <p:pic>
        <p:nvPicPr>
          <p:cNvPr id="5" name="Picture 2" descr="grazie"/>
          <p:cNvPicPr>
            <a:picLocks noGrp="1" noChangeAspect="1" noChangeArrowheads="1"/>
          </p:cNvPicPr>
          <p:nvPr>
            <p:ph type="clipArt" sz="half" idx="1"/>
          </p:nvPr>
        </p:nvPicPr>
        <p:blipFill>
          <a:blip r:embed="rId3" cstate="print"/>
          <a:srcRect/>
          <a:stretch>
            <a:fillRect/>
          </a:stretch>
        </p:blipFill>
        <p:spPr bwMode="auto">
          <a:xfrm>
            <a:off x="0" y="980728"/>
            <a:ext cx="9144000" cy="5877271"/>
          </a:xfrm>
          <a:noFill/>
          <a:ln>
            <a:miter lim="800000"/>
            <a:headEnd/>
            <a:tailEnd/>
          </a:ln>
        </p:spPr>
      </p:pic>
      <p:pic>
        <p:nvPicPr>
          <p:cNvPr id="4" name="Picture 3"/>
          <p:cNvPicPr>
            <a:picLocks noChangeAspect="1" noChangeArrowheads="1"/>
          </p:cNvPicPr>
          <p:nvPr/>
        </p:nvPicPr>
        <p:blipFill>
          <a:blip r:embed="rId4" cstate="print"/>
          <a:srcRect/>
          <a:stretch>
            <a:fillRect/>
          </a:stretch>
        </p:blipFill>
        <p:spPr bwMode="auto">
          <a:xfrm>
            <a:off x="190922" y="116632"/>
            <a:ext cx="1428750" cy="762000"/>
          </a:xfrm>
          <a:prstGeom prst="rect">
            <a:avLst/>
          </a:prstGeom>
          <a:solidFill>
            <a:srgbClr val="FFFFFF"/>
          </a:solidFill>
          <a:ln w="9525">
            <a:noFill/>
            <a:round/>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5"/>
          <p:cNvSpPr txBox="1">
            <a:spLocks noChangeArrowheads="1"/>
          </p:cNvSpPr>
          <p:nvPr/>
        </p:nvSpPr>
        <p:spPr bwMode="auto">
          <a:xfrm>
            <a:off x="795338" y="1522413"/>
            <a:ext cx="7488237" cy="676275"/>
          </a:xfrm>
          <a:prstGeom prst="rect">
            <a:avLst/>
          </a:prstGeom>
          <a:noFill/>
          <a:ln w="9525">
            <a:noFill/>
            <a:miter lim="800000"/>
            <a:headEnd/>
            <a:tailEnd/>
          </a:ln>
          <a:effectLst/>
        </p:spPr>
        <p:txBody>
          <a:bodyPr>
            <a:spAutoFit/>
          </a:bodyPr>
          <a:lstStyle/>
          <a:p>
            <a:pPr>
              <a:lnSpc>
                <a:spcPct val="120000"/>
              </a:lnSpc>
              <a:spcBef>
                <a:spcPct val="50000"/>
              </a:spcBef>
            </a:pPr>
            <a:endParaRPr lang="it-IT" sz="3200">
              <a:solidFill>
                <a:srgbClr val="003366"/>
              </a:solidFill>
              <a:latin typeface="Times New Roman" pitchFamily="18" charset="0"/>
              <a:cs typeface="Times New Roman" pitchFamily="18" charset="0"/>
            </a:endParaRPr>
          </a:p>
        </p:txBody>
      </p:sp>
      <p:sp>
        <p:nvSpPr>
          <p:cNvPr id="3075" name="Titolo 1"/>
          <p:cNvSpPr>
            <a:spLocks noGrp="1"/>
          </p:cNvSpPr>
          <p:nvPr>
            <p:ph type="title"/>
          </p:nvPr>
        </p:nvSpPr>
        <p:spPr>
          <a:xfrm>
            <a:off x="539552" y="764704"/>
            <a:ext cx="7993063" cy="576263"/>
          </a:xfrm>
        </p:spPr>
        <p:txBody>
          <a:bodyPr/>
          <a:lstStyle/>
          <a:p>
            <a:r>
              <a:rPr lang="it-IT" sz="3200" b="1" dirty="0">
                <a:solidFill>
                  <a:srgbClr val="FF0000"/>
                </a:solidFill>
                <a:latin typeface="Times New Roman" pitchFamily="18" charset="0"/>
                <a:cs typeface="Times New Roman" pitchFamily="18" charset="0"/>
              </a:rPr>
              <a:t>Azienda ULSS 1 Dolomiti</a:t>
            </a:r>
          </a:p>
        </p:txBody>
      </p:sp>
      <p:pic>
        <p:nvPicPr>
          <p:cNvPr id="3077" name="Picture 5"/>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pic>
        <p:nvPicPr>
          <p:cNvPr id="3490" name="Picture 418"/>
          <p:cNvPicPr>
            <a:picLocks noChangeAspect="1" noChangeArrowheads="1"/>
          </p:cNvPicPr>
          <p:nvPr/>
        </p:nvPicPr>
        <p:blipFill>
          <a:blip r:embed="rId3" cstate="print"/>
          <a:srcRect/>
          <a:stretch>
            <a:fillRect/>
          </a:stretch>
        </p:blipFill>
        <p:spPr bwMode="auto">
          <a:xfrm>
            <a:off x="0" y="1412776"/>
            <a:ext cx="9036496" cy="54452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 Box 4"/>
          <p:cNvSpPr txBox="1">
            <a:spLocks noChangeArrowheads="1"/>
          </p:cNvSpPr>
          <p:nvPr/>
        </p:nvSpPr>
        <p:spPr bwMode="auto">
          <a:xfrm>
            <a:off x="900113" y="1557338"/>
            <a:ext cx="7199312" cy="701675"/>
          </a:xfrm>
          <a:prstGeom prst="rect">
            <a:avLst/>
          </a:prstGeom>
          <a:noFill/>
          <a:ln w="9525">
            <a:noFill/>
            <a:miter lim="800000"/>
            <a:headEnd/>
            <a:tailEnd/>
          </a:ln>
          <a:effectLst/>
        </p:spPr>
        <p:txBody>
          <a:bodyPr>
            <a:spAutoFit/>
          </a:bodyPr>
          <a:lstStyle/>
          <a:p>
            <a:pPr>
              <a:spcBef>
                <a:spcPct val="50000"/>
              </a:spcBef>
            </a:pPr>
            <a:endParaRPr lang="it-IT" sz="4000">
              <a:solidFill>
                <a:srgbClr val="003366"/>
              </a:solidFill>
              <a:latin typeface="Times New Roman" pitchFamily="18" charset="0"/>
              <a:cs typeface="Times New Roman" pitchFamily="18" charset="0"/>
            </a:endParaRPr>
          </a:p>
        </p:txBody>
      </p:sp>
      <p:pic>
        <p:nvPicPr>
          <p:cNvPr id="104451"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04452" name="Rectangle 4"/>
          <p:cNvSpPr>
            <a:spLocks noChangeArrowheads="1"/>
          </p:cNvSpPr>
          <p:nvPr/>
        </p:nvSpPr>
        <p:spPr bwMode="auto">
          <a:xfrm>
            <a:off x="683568" y="476672"/>
            <a:ext cx="8209607" cy="4327338"/>
          </a:xfrm>
          <a:prstGeom prst="rect">
            <a:avLst/>
          </a:prstGeom>
          <a:noFill/>
          <a:ln w="9525">
            <a:noFill/>
            <a:miter lim="800000"/>
            <a:headEnd/>
            <a:tailEnd/>
          </a:ln>
          <a:effectLst/>
        </p:spPr>
        <p:txBody>
          <a:bodyPr wrap="square">
            <a:spAutoFit/>
          </a:bodyPr>
          <a:lstStyle/>
          <a:p>
            <a:pPr>
              <a:lnSpc>
                <a:spcPct val="120000"/>
              </a:lnSpc>
              <a:spcBef>
                <a:spcPct val="50000"/>
              </a:spcBef>
            </a:pPr>
            <a:endParaRPr lang="it-IT" b="1" dirty="0">
              <a:solidFill>
                <a:srgbClr val="003366"/>
              </a:solidFill>
            </a:endParaRPr>
          </a:p>
          <a:p>
            <a:pPr algn="ctr">
              <a:lnSpc>
                <a:spcPct val="120000"/>
              </a:lnSpc>
              <a:spcBef>
                <a:spcPct val="50000"/>
              </a:spcBef>
            </a:pPr>
            <a:r>
              <a:rPr lang="it-IT" sz="3000" dirty="0">
                <a:solidFill>
                  <a:srgbClr val="FF0000"/>
                </a:solidFill>
                <a:latin typeface="Times New Roman" pitchFamily="18" charset="0"/>
                <a:cs typeface="Times New Roman" pitchFamily="18" charset="0"/>
              </a:rPr>
              <a:t>Evoluzione della struttura della popolazione della  Provincia di Belluno negli ultimi 15 anni</a:t>
            </a:r>
          </a:p>
          <a:p>
            <a:pPr>
              <a:lnSpc>
                <a:spcPct val="120000"/>
              </a:lnSpc>
              <a:spcBef>
                <a:spcPct val="50000"/>
              </a:spcBef>
            </a:pPr>
            <a:endParaRPr lang="it-IT" sz="2100" b="1" dirty="0">
              <a:solidFill>
                <a:srgbClr val="003366"/>
              </a:solidFill>
              <a:latin typeface="Times New Roman" pitchFamily="18" charset="0"/>
              <a:cs typeface="Times New Roman" pitchFamily="18" charset="0"/>
            </a:endParaRPr>
          </a:p>
          <a:p>
            <a:pPr>
              <a:lnSpc>
                <a:spcPct val="120000"/>
              </a:lnSpc>
              <a:spcBef>
                <a:spcPct val="50000"/>
              </a:spcBef>
            </a:pPr>
            <a:endParaRPr lang="it-IT" sz="2100" b="1" dirty="0">
              <a:solidFill>
                <a:srgbClr val="003366"/>
              </a:solidFill>
              <a:latin typeface="Times New Roman" pitchFamily="18" charset="0"/>
            </a:endParaRPr>
          </a:p>
          <a:p>
            <a:pPr>
              <a:lnSpc>
                <a:spcPct val="120000"/>
              </a:lnSpc>
              <a:spcBef>
                <a:spcPct val="50000"/>
              </a:spcBef>
            </a:pPr>
            <a:endParaRPr lang="it-IT" sz="2100" b="1" dirty="0">
              <a:solidFill>
                <a:srgbClr val="003366"/>
              </a:solidFill>
              <a:latin typeface="Times New Roman" pitchFamily="18" charset="0"/>
            </a:endParaRPr>
          </a:p>
          <a:p>
            <a:pPr>
              <a:lnSpc>
                <a:spcPct val="120000"/>
              </a:lnSpc>
              <a:spcBef>
                <a:spcPct val="50000"/>
              </a:spcBef>
            </a:pPr>
            <a:endParaRPr lang="it-IT" sz="21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p:txBody>
      </p:sp>
      <p:pic>
        <p:nvPicPr>
          <p:cNvPr id="104464" name="Picture 16" descr="Grafico struttura della popolazione Provincia di Belluno"/>
          <p:cNvPicPr>
            <a:picLocks noChangeAspect="1" noChangeArrowheads="1"/>
          </p:cNvPicPr>
          <p:nvPr/>
        </p:nvPicPr>
        <p:blipFill>
          <a:blip r:embed="rId3" cstate="print"/>
          <a:srcRect/>
          <a:stretch>
            <a:fillRect/>
          </a:stretch>
        </p:blipFill>
        <p:spPr bwMode="auto">
          <a:xfrm>
            <a:off x="827584" y="2862421"/>
            <a:ext cx="7568565" cy="287083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mamma con bambino"/>
          <p:cNvPicPr>
            <a:picLocks noChangeAspect="1" noChangeArrowheads="1"/>
          </p:cNvPicPr>
          <p:nvPr/>
        </p:nvPicPr>
        <p:blipFill>
          <a:blip r:embed="rId2" cstate="print"/>
          <a:srcRect/>
          <a:stretch>
            <a:fillRect/>
          </a:stretch>
        </p:blipFill>
        <p:spPr bwMode="auto">
          <a:xfrm>
            <a:off x="2051720" y="3356992"/>
            <a:ext cx="2371725" cy="2736850"/>
          </a:xfrm>
          <a:prstGeom prst="rect">
            <a:avLst/>
          </a:prstGeom>
          <a:noFill/>
          <a:ln w="9525">
            <a:noFill/>
            <a:miter lim="800000"/>
            <a:headEnd/>
            <a:tailEnd/>
          </a:ln>
        </p:spPr>
      </p:pic>
      <p:sp>
        <p:nvSpPr>
          <p:cNvPr id="101378" name="Text Box 5"/>
          <p:cNvSpPr txBox="1">
            <a:spLocks noChangeArrowheads="1"/>
          </p:cNvSpPr>
          <p:nvPr/>
        </p:nvSpPr>
        <p:spPr bwMode="auto">
          <a:xfrm>
            <a:off x="467544" y="1124744"/>
            <a:ext cx="7488237" cy="676275"/>
          </a:xfrm>
          <a:prstGeom prst="rect">
            <a:avLst/>
          </a:prstGeom>
          <a:noFill/>
          <a:ln w="9525">
            <a:noFill/>
            <a:miter lim="800000"/>
            <a:headEnd/>
            <a:tailEnd/>
          </a:ln>
          <a:effectLst/>
        </p:spPr>
        <p:txBody>
          <a:bodyPr>
            <a:spAutoFit/>
          </a:bodyPr>
          <a:lstStyle/>
          <a:p>
            <a:pPr>
              <a:lnSpc>
                <a:spcPct val="120000"/>
              </a:lnSpc>
              <a:spcBef>
                <a:spcPct val="50000"/>
              </a:spcBef>
            </a:pPr>
            <a:endParaRPr lang="it-IT" sz="3200">
              <a:solidFill>
                <a:srgbClr val="003366"/>
              </a:solidFill>
              <a:latin typeface="Times New Roman" pitchFamily="18" charset="0"/>
              <a:cs typeface="Times New Roman" pitchFamily="18" charset="0"/>
            </a:endParaRPr>
          </a:p>
        </p:txBody>
      </p:sp>
      <p:sp>
        <p:nvSpPr>
          <p:cNvPr id="101379" name="Titolo 1"/>
          <p:cNvSpPr>
            <a:spLocks noGrp="1"/>
          </p:cNvSpPr>
          <p:nvPr>
            <p:ph type="title"/>
          </p:nvPr>
        </p:nvSpPr>
        <p:spPr/>
        <p:txBody>
          <a:bodyPr/>
          <a:lstStyle/>
          <a:p>
            <a:r>
              <a:rPr lang="it-IT" sz="2500" b="1">
                <a:solidFill>
                  <a:srgbClr val="003366"/>
                </a:solidFill>
                <a:latin typeface="Times New Roman" pitchFamily="18" charset="0"/>
                <a:cs typeface="Times New Roman" pitchFamily="18" charset="0"/>
              </a:rPr>
              <a:t> </a:t>
            </a:r>
            <a:br>
              <a:rPr lang="it-IT" sz="2500" b="1">
                <a:solidFill>
                  <a:srgbClr val="003366"/>
                </a:solidFill>
                <a:latin typeface="Times New Roman" pitchFamily="18" charset="0"/>
                <a:cs typeface="Times New Roman" pitchFamily="18" charset="0"/>
              </a:rPr>
            </a:br>
            <a:endParaRPr lang="it-IT" sz="2500" b="1">
              <a:solidFill>
                <a:srgbClr val="003366"/>
              </a:solidFill>
              <a:latin typeface="Times New Roman" pitchFamily="18" charset="0"/>
              <a:cs typeface="Times New Roman" pitchFamily="18" charset="0"/>
            </a:endParaRPr>
          </a:p>
        </p:txBody>
      </p:sp>
      <p:sp>
        <p:nvSpPr>
          <p:cNvPr id="10" name="Segnaposto testo 9"/>
          <p:cNvSpPr>
            <a:spLocks noGrp="1"/>
          </p:cNvSpPr>
          <p:nvPr>
            <p:ph type="body" sz="half" idx="2"/>
          </p:nvPr>
        </p:nvSpPr>
        <p:spPr>
          <a:xfrm>
            <a:off x="4716016" y="2492897"/>
            <a:ext cx="4038600" cy="2520280"/>
          </a:xfrm>
        </p:spPr>
        <p:txBody>
          <a:bodyPr/>
          <a:lstStyle/>
          <a:p>
            <a:r>
              <a:rPr lang="it-IT" dirty="0">
                <a:solidFill>
                  <a:srgbClr val="002060"/>
                </a:solidFill>
                <a:latin typeface="Times New Roman" pitchFamily="18" charset="0"/>
                <a:cs typeface="Times New Roman" pitchFamily="18" charset="0"/>
              </a:rPr>
              <a:t>Belluno: </a:t>
            </a:r>
            <a:r>
              <a:rPr lang="it-IT" dirty="0">
                <a:solidFill>
                  <a:srgbClr val="FF0000"/>
                </a:solidFill>
                <a:latin typeface="Times New Roman" pitchFamily="18" charset="0"/>
                <a:cs typeface="Times New Roman" pitchFamily="18" charset="0"/>
              </a:rPr>
              <a:t>215,5</a:t>
            </a:r>
          </a:p>
          <a:p>
            <a:r>
              <a:rPr lang="it-IT" dirty="0">
                <a:solidFill>
                  <a:srgbClr val="002060"/>
                </a:solidFill>
                <a:latin typeface="Times New Roman" pitchFamily="18" charset="0"/>
                <a:cs typeface="Times New Roman" pitchFamily="18" charset="0"/>
              </a:rPr>
              <a:t>Veneto: </a:t>
            </a:r>
            <a:r>
              <a:rPr lang="it-IT" dirty="0">
                <a:solidFill>
                  <a:srgbClr val="FF0000"/>
                </a:solidFill>
                <a:latin typeface="Times New Roman" pitchFamily="18" charset="0"/>
                <a:cs typeface="Times New Roman" pitchFamily="18" charset="0"/>
              </a:rPr>
              <a:t>136,6</a:t>
            </a:r>
          </a:p>
          <a:p>
            <a:endParaRPr lang="it-IT" dirty="0">
              <a:solidFill>
                <a:srgbClr val="002060"/>
              </a:solidFill>
              <a:latin typeface="Times New Roman" pitchFamily="18" charset="0"/>
              <a:cs typeface="Times New Roman" pitchFamily="18" charset="0"/>
            </a:endParaRPr>
          </a:p>
          <a:p>
            <a:r>
              <a:rPr lang="it-IT" dirty="0">
                <a:solidFill>
                  <a:srgbClr val="002060"/>
                </a:solidFill>
                <a:latin typeface="Times New Roman" pitchFamily="18" charset="0"/>
                <a:cs typeface="Times New Roman" pitchFamily="18" charset="0"/>
              </a:rPr>
              <a:t>Nel 2002 era </a:t>
            </a:r>
            <a:r>
              <a:rPr lang="it-IT" dirty="0">
                <a:solidFill>
                  <a:srgbClr val="FF0000"/>
                </a:solidFill>
                <a:latin typeface="Times New Roman" pitchFamily="18" charset="0"/>
                <a:cs typeface="Times New Roman" pitchFamily="18" charset="0"/>
              </a:rPr>
              <a:t>170</a:t>
            </a:r>
          </a:p>
          <a:p>
            <a:endParaRPr lang="it-IT" dirty="0"/>
          </a:p>
        </p:txBody>
      </p:sp>
      <p:pic>
        <p:nvPicPr>
          <p:cNvPr id="101380" name="Picture 4"/>
          <p:cNvPicPr>
            <a:picLocks noChangeAspect="1" noChangeArrowheads="1"/>
          </p:cNvPicPr>
          <p:nvPr/>
        </p:nvPicPr>
        <p:blipFill>
          <a:blip r:embed="rId3"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01383" name="Rectangle 7"/>
          <p:cNvSpPr>
            <a:spLocks noChangeArrowheads="1"/>
          </p:cNvSpPr>
          <p:nvPr/>
        </p:nvSpPr>
        <p:spPr bwMode="auto">
          <a:xfrm>
            <a:off x="107950" y="6017310"/>
            <a:ext cx="7848600" cy="646331"/>
          </a:xfrm>
          <a:prstGeom prst="rect">
            <a:avLst/>
          </a:prstGeom>
          <a:noFill/>
          <a:ln w="9525">
            <a:noFill/>
            <a:miter lim="800000"/>
            <a:headEnd/>
            <a:tailEnd/>
          </a:ln>
          <a:effectLst/>
        </p:spPr>
        <p:txBody>
          <a:bodyPr lIns="0" tIns="0" rIns="0" bIns="0" anchor="ctr">
            <a:spAutoFit/>
          </a:bodyPr>
          <a:lstStyle/>
          <a:p>
            <a:pPr algn="l"/>
            <a:r>
              <a:rPr lang="it-IT" sz="1400" b="1" dirty="0">
                <a:solidFill>
                  <a:srgbClr val="002060"/>
                </a:solidFill>
                <a:latin typeface="Times New Roman" pitchFamily="18" charset="0"/>
                <a:cs typeface="Times New Roman" pitchFamily="18" charset="0"/>
              </a:rPr>
              <a:t>Indice di vecchiaia</a:t>
            </a:r>
          </a:p>
          <a:p>
            <a:pPr algn="l"/>
            <a:r>
              <a:rPr lang="it-IT" sz="1400" dirty="0">
                <a:solidFill>
                  <a:srgbClr val="002060"/>
                </a:solidFill>
                <a:latin typeface="Times New Roman" pitchFamily="18" charset="0"/>
                <a:cs typeface="Times New Roman" pitchFamily="18" charset="0"/>
              </a:rPr>
              <a:t>Rappresenta il grado di invecchiamento di una popolazione. È il rapporto percentuale tra il numero degli </a:t>
            </a:r>
            <a:r>
              <a:rPr lang="it-IT" sz="1400" dirty="0" err="1">
                <a:solidFill>
                  <a:srgbClr val="002060"/>
                </a:solidFill>
                <a:latin typeface="Times New Roman" pitchFamily="18" charset="0"/>
                <a:cs typeface="Times New Roman" pitchFamily="18" charset="0"/>
              </a:rPr>
              <a:t>ultrassessantacinquenni</a:t>
            </a:r>
            <a:r>
              <a:rPr lang="it-IT" sz="1400" dirty="0">
                <a:solidFill>
                  <a:srgbClr val="002060"/>
                </a:solidFill>
                <a:latin typeface="Times New Roman" pitchFamily="18" charset="0"/>
                <a:cs typeface="Times New Roman" pitchFamily="18" charset="0"/>
              </a:rPr>
              <a:t> ed il numero dei giovani fino ai 14 anni. </a:t>
            </a:r>
            <a:endParaRPr lang="it-IT" sz="1400" i="1" dirty="0">
              <a:solidFill>
                <a:srgbClr val="002060"/>
              </a:solidFill>
              <a:latin typeface="Times New Roman" pitchFamily="18" charset="0"/>
              <a:cs typeface="Times New Roman" pitchFamily="18" charset="0"/>
            </a:endParaRPr>
          </a:p>
        </p:txBody>
      </p:sp>
      <p:pic>
        <p:nvPicPr>
          <p:cNvPr id="7" name="Picture 5" descr="larese_bacio_big"/>
          <p:cNvPicPr>
            <a:picLocks noChangeAspect="1" noChangeArrowheads="1"/>
          </p:cNvPicPr>
          <p:nvPr/>
        </p:nvPicPr>
        <p:blipFill>
          <a:blip r:embed="rId4" cstate="print"/>
          <a:srcRect/>
          <a:stretch>
            <a:fillRect/>
          </a:stretch>
        </p:blipFill>
        <p:spPr bwMode="auto">
          <a:xfrm>
            <a:off x="251520" y="1772816"/>
            <a:ext cx="2376488" cy="2954337"/>
          </a:xfrm>
          <a:prstGeom prst="rect">
            <a:avLst/>
          </a:prstGeom>
          <a:noFill/>
        </p:spPr>
      </p:pic>
      <p:sp>
        <p:nvSpPr>
          <p:cNvPr id="8" name="CasellaDiTesto 7"/>
          <p:cNvSpPr txBox="1"/>
          <p:nvPr/>
        </p:nvSpPr>
        <p:spPr>
          <a:xfrm>
            <a:off x="1691680" y="980728"/>
            <a:ext cx="6048672" cy="769441"/>
          </a:xfrm>
          <a:prstGeom prst="rect">
            <a:avLst/>
          </a:prstGeom>
          <a:noFill/>
        </p:spPr>
        <p:txBody>
          <a:bodyPr wrap="square" rtlCol="0">
            <a:spAutoFit/>
          </a:bodyPr>
          <a:lstStyle/>
          <a:p>
            <a:r>
              <a:rPr lang="it-IT" sz="4400" dirty="0">
                <a:solidFill>
                  <a:srgbClr val="FF0000"/>
                </a:solidFill>
                <a:latin typeface="Times New Roman" pitchFamily="18" charset="0"/>
                <a:cs typeface="Times New Roman" pitchFamily="18" charset="0"/>
              </a:rPr>
              <a:t>INDICE </a:t>
            </a:r>
            <a:r>
              <a:rPr lang="it-IT" sz="4400" dirty="0" err="1">
                <a:solidFill>
                  <a:srgbClr val="FF0000"/>
                </a:solidFill>
                <a:latin typeface="Times New Roman" pitchFamily="18" charset="0"/>
                <a:cs typeface="Times New Roman" pitchFamily="18" charset="0"/>
              </a:rPr>
              <a:t>DI</a:t>
            </a:r>
            <a:r>
              <a:rPr lang="it-IT" sz="4400" dirty="0">
                <a:solidFill>
                  <a:srgbClr val="FF0000"/>
                </a:solidFill>
                <a:latin typeface="Times New Roman" pitchFamily="18" charset="0"/>
                <a:cs typeface="Times New Roman" pitchFamily="18" charset="0"/>
              </a:rPr>
              <a:t> VECCHIAIA</a:t>
            </a: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09571" name="Picture 3"/>
          <p:cNvPicPr>
            <a:picLocks noChangeAspect="1" noChangeArrowheads="1"/>
          </p:cNvPicPr>
          <p:nvPr/>
        </p:nvPicPr>
        <p:blipFill>
          <a:blip r:embed="rId2" cstate="print"/>
          <a:srcRect/>
          <a:stretch>
            <a:fillRect/>
          </a:stretch>
        </p:blipFill>
        <p:spPr bwMode="auto">
          <a:xfrm>
            <a:off x="251520" y="188640"/>
            <a:ext cx="1428750" cy="762000"/>
          </a:xfrm>
          <a:prstGeom prst="rect">
            <a:avLst/>
          </a:prstGeom>
          <a:solidFill>
            <a:srgbClr val="FFFFFF"/>
          </a:solidFill>
          <a:ln w="9525">
            <a:noFill/>
            <a:round/>
            <a:headEnd/>
            <a:tailEnd/>
          </a:ln>
          <a:effectLst/>
        </p:spPr>
      </p:pic>
      <p:sp>
        <p:nvSpPr>
          <p:cNvPr id="109572" name="Rectangle 4"/>
          <p:cNvSpPr>
            <a:spLocks noChangeArrowheads="1"/>
          </p:cNvSpPr>
          <p:nvPr/>
        </p:nvSpPr>
        <p:spPr bwMode="auto">
          <a:xfrm>
            <a:off x="323850" y="1052513"/>
            <a:ext cx="8424863" cy="5867760"/>
          </a:xfrm>
          <a:prstGeom prst="rect">
            <a:avLst/>
          </a:prstGeom>
          <a:noFill/>
          <a:ln w="9525">
            <a:noFill/>
            <a:miter lim="800000"/>
            <a:headEnd/>
            <a:tailEnd/>
          </a:ln>
          <a:effectLst/>
        </p:spPr>
        <p:txBody>
          <a:bodyPr wrap="square">
            <a:spAutoFit/>
          </a:bodyPr>
          <a:lstStyle/>
          <a:p>
            <a:pPr algn="ctr">
              <a:lnSpc>
                <a:spcPct val="120000"/>
              </a:lnSpc>
              <a:spcBef>
                <a:spcPct val="50000"/>
              </a:spcBef>
            </a:pPr>
            <a:r>
              <a:rPr lang="it-IT" sz="3000" dirty="0">
                <a:solidFill>
                  <a:srgbClr val="FF0000"/>
                </a:solidFill>
                <a:latin typeface="Times New Roman" pitchFamily="18" charset="0"/>
                <a:cs typeface="Times New Roman" pitchFamily="18" charset="0"/>
              </a:rPr>
              <a:t>TASSO </a:t>
            </a:r>
            <a:r>
              <a:rPr lang="it-IT" sz="3000" dirty="0" err="1">
                <a:solidFill>
                  <a:srgbClr val="FF0000"/>
                </a:solidFill>
                <a:latin typeface="Times New Roman" pitchFamily="18" charset="0"/>
                <a:cs typeface="Times New Roman" pitchFamily="18" charset="0"/>
              </a:rPr>
              <a:t>DI</a:t>
            </a:r>
            <a:r>
              <a:rPr lang="it-IT" sz="3000" dirty="0">
                <a:solidFill>
                  <a:srgbClr val="FF0000"/>
                </a:solidFill>
                <a:latin typeface="Times New Roman" pitchFamily="18" charset="0"/>
                <a:cs typeface="Times New Roman" pitchFamily="18" charset="0"/>
              </a:rPr>
              <a:t> CRESCITA TOTALE DELLA POPOLAZIONE (PER MILLE ABITANTI)</a:t>
            </a:r>
          </a:p>
          <a:p>
            <a:pPr>
              <a:lnSpc>
                <a:spcPct val="120000"/>
              </a:lnSpc>
              <a:spcBef>
                <a:spcPct val="50000"/>
              </a:spcBef>
            </a:pPr>
            <a:endParaRPr lang="it-IT" sz="3000" b="1" dirty="0">
              <a:solidFill>
                <a:srgbClr val="002060"/>
              </a:solidFill>
              <a:latin typeface="Times New Roman" pitchFamily="18" charset="0"/>
              <a:cs typeface="Times New Roman" pitchFamily="18" charset="0"/>
            </a:endParaRPr>
          </a:p>
          <a:p>
            <a:pPr algn="l">
              <a:lnSpc>
                <a:spcPct val="120000"/>
              </a:lnSpc>
              <a:spcBef>
                <a:spcPct val="50000"/>
              </a:spcBef>
            </a:pPr>
            <a:r>
              <a:rPr lang="it-IT" sz="3000" b="1" dirty="0">
                <a:solidFill>
                  <a:srgbClr val="002060"/>
                </a:solidFill>
                <a:latin typeface="Times New Roman" pitchFamily="18" charset="0"/>
                <a:cs typeface="Times New Roman" pitchFamily="18" charset="0"/>
              </a:rPr>
              <a:t>    Provincia di Belluno -4,3%</a:t>
            </a:r>
          </a:p>
          <a:p>
            <a:pPr algn="l">
              <a:lnSpc>
                <a:spcPct val="120000"/>
              </a:lnSpc>
              <a:spcBef>
                <a:spcPct val="50000"/>
              </a:spcBef>
            </a:pPr>
            <a:r>
              <a:rPr lang="it-IT" sz="3000" b="1" dirty="0">
                <a:solidFill>
                  <a:srgbClr val="002060"/>
                </a:solidFill>
                <a:latin typeface="Times New Roman" pitchFamily="18" charset="0"/>
                <a:cs typeface="Times New Roman" pitchFamily="18" charset="0"/>
              </a:rPr>
              <a:t>    Regione Veneto -0,6%</a:t>
            </a:r>
          </a:p>
          <a:p>
            <a:pPr>
              <a:lnSpc>
                <a:spcPct val="120000"/>
              </a:lnSpc>
              <a:spcBef>
                <a:spcPct val="50000"/>
              </a:spcBef>
            </a:pPr>
            <a:endParaRPr lang="it-IT" b="1" dirty="0">
              <a:solidFill>
                <a:srgbClr val="002060"/>
              </a:solidFill>
              <a:latin typeface="Times New Roman" pitchFamily="18" charset="0"/>
              <a:cs typeface="Times New Roman" pitchFamily="18" charset="0"/>
            </a:endParaRPr>
          </a:p>
          <a:p>
            <a:pPr algn="l">
              <a:lnSpc>
                <a:spcPct val="120000"/>
              </a:lnSpc>
              <a:spcBef>
                <a:spcPct val="50000"/>
              </a:spcBef>
            </a:pPr>
            <a:endParaRPr lang="it-IT" sz="1400" b="1" dirty="0">
              <a:solidFill>
                <a:srgbClr val="002060"/>
              </a:solidFill>
              <a:latin typeface="Times New Roman" pitchFamily="18" charset="0"/>
              <a:cs typeface="Times New Roman" pitchFamily="18" charset="0"/>
            </a:endParaRPr>
          </a:p>
          <a:p>
            <a:pPr algn="l">
              <a:lnSpc>
                <a:spcPct val="65000"/>
              </a:lnSpc>
              <a:spcBef>
                <a:spcPct val="50000"/>
              </a:spcBef>
            </a:pPr>
            <a:r>
              <a:rPr lang="it-IT" sz="1400" b="1" dirty="0">
                <a:solidFill>
                  <a:srgbClr val="002060"/>
                </a:solidFill>
                <a:latin typeface="Times New Roman" pitchFamily="18" charset="0"/>
                <a:cs typeface="Times New Roman" pitchFamily="18" charset="0"/>
              </a:rPr>
              <a:t>    Tasso di crescita totale </a:t>
            </a:r>
          </a:p>
          <a:p>
            <a:pPr algn="l">
              <a:lnSpc>
                <a:spcPct val="65000"/>
              </a:lnSpc>
              <a:spcBef>
                <a:spcPct val="50000"/>
              </a:spcBef>
            </a:pPr>
            <a:r>
              <a:rPr lang="it-IT" sz="1400" dirty="0">
                <a:solidFill>
                  <a:srgbClr val="002060"/>
                </a:solidFill>
                <a:latin typeface="Times New Roman" pitchFamily="18" charset="0"/>
                <a:cs typeface="Times New Roman" pitchFamily="18" charset="0"/>
              </a:rPr>
              <a:t>    È il rapporto fra la variazione della popolazione in un dato anno (differenza fra popolazione al 31     </a:t>
            </a:r>
          </a:p>
          <a:p>
            <a:pPr algn="l">
              <a:lnSpc>
                <a:spcPct val="65000"/>
              </a:lnSpc>
              <a:spcBef>
                <a:spcPct val="50000"/>
              </a:spcBef>
            </a:pPr>
            <a:r>
              <a:rPr lang="it-IT" sz="1400" dirty="0">
                <a:solidFill>
                  <a:srgbClr val="002060"/>
                </a:solidFill>
                <a:latin typeface="Times New Roman" pitchFamily="18" charset="0"/>
                <a:cs typeface="Times New Roman" pitchFamily="18" charset="0"/>
              </a:rPr>
              <a:t>    dicembre e al 1° gennaio) e la popolazione media di quell’anno per mille individui.</a:t>
            </a:r>
          </a:p>
          <a:p>
            <a:pPr>
              <a:lnSpc>
                <a:spcPct val="120000"/>
              </a:lnSpc>
              <a:spcBef>
                <a:spcPct val="50000"/>
              </a:spcBef>
            </a:pPr>
            <a:endParaRPr lang="it-IT" sz="1400" dirty="0"/>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a:p>
            <a:pPr>
              <a:lnSpc>
                <a:spcPct val="120000"/>
              </a:lnSpc>
              <a:spcBef>
                <a:spcPct val="50000"/>
              </a:spcBef>
            </a:pPr>
            <a:endParaRPr lang="it-IT" sz="200" b="1" dirty="0">
              <a:solidFill>
                <a:srgbClr val="003366"/>
              </a:solidFill>
              <a:latin typeface="Times New Roman" pitchFamily="18" charset="0"/>
            </a:endParaRPr>
          </a:p>
        </p:txBody>
      </p:sp>
      <p:sp>
        <p:nvSpPr>
          <p:cNvPr id="109573"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pic>
        <p:nvPicPr>
          <p:cNvPr id="109577" name="Picture 9"/>
          <p:cNvPicPr>
            <a:picLocks noChangeAspect="1" noChangeArrowheads="1"/>
          </p:cNvPicPr>
          <p:nvPr/>
        </p:nvPicPr>
        <p:blipFill>
          <a:blip r:embed="rId3" cstate="print"/>
          <a:srcRect/>
          <a:stretch>
            <a:fillRect/>
          </a:stretch>
        </p:blipFill>
        <p:spPr bwMode="auto">
          <a:xfrm>
            <a:off x="5867400" y="3141663"/>
            <a:ext cx="2160588" cy="20145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30051"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30052" name="Rectangle 4"/>
          <p:cNvSpPr>
            <a:spLocks noChangeArrowheads="1"/>
          </p:cNvSpPr>
          <p:nvPr/>
        </p:nvSpPr>
        <p:spPr bwMode="auto">
          <a:xfrm>
            <a:off x="323850" y="1052513"/>
            <a:ext cx="8424863" cy="285750"/>
          </a:xfrm>
          <a:prstGeom prst="rect">
            <a:avLst/>
          </a:prstGeom>
          <a:noFill/>
          <a:ln w="9525">
            <a:noFill/>
            <a:miter lim="800000"/>
            <a:headEnd/>
            <a:tailEnd/>
          </a:ln>
          <a:effectLst/>
        </p:spPr>
        <p:txBody>
          <a:bodyPr>
            <a:spAutoFit/>
          </a:bodyPr>
          <a:lstStyle/>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p:txBody>
      </p:sp>
      <p:sp>
        <p:nvSpPr>
          <p:cNvPr id="130053"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pic>
        <p:nvPicPr>
          <p:cNvPr id="130055" name="Picture 7"/>
          <p:cNvPicPr>
            <a:picLocks noChangeAspect="1" noChangeArrowheads="1"/>
          </p:cNvPicPr>
          <p:nvPr/>
        </p:nvPicPr>
        <p:blipFill>
          <a:blip r:embed="rId3" cstate="print"/>
          <a:srcRect/>
          <a:stretch>
            <a:fillRect/>
          </a:stretch>
        </p:blipFill>
        <p:spPr bwMode="auto">
          <a:xfrm>
            <a:off x="2051050" y="404813"/>
            <a:ext cx="6429375" cy="5838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ext Box 4"/>
          <p:cNvSpPr txBox="1">
            <a:spLocks noChangeArrowheads="1"/>
          </p:cNvSpPr>
          <p:nvPr/>
        </p:nvSpPr>
        <p:spPr bwMode="auto">
          <a:xfrm>
            <a:off x="971550" y="1550988"/>
            <a:ext cx="7199313" cy="579437"/>
          </a:xfrm>
          <a:prstGeom prst="rect">
            <a:avLst/>
          </a:prstGeom>
          <a:noFill/>
          <a:ln w="9525">
            <a:noFill/>
            <a:miter lim="800000"/>
            <a:headEnd/>
            <a:tailEnd/>
          </a:ln>
          <a:effectLst/>
        </p:spPr>
        <p:txBody>
          <a:bodyPr>
            <a:spAutoFit/>
          </a:bodyPr>
          <a:lstStyle/>
          <a:p>
            <a:pPr>
              <a:spcBef>
                <a:spcPct val="50000"/>
              </a:spcBef>
            </a:pPr>
            <a:endParaRPr lang="it-IT" sz="3200">
              <a:solidFill>
                <a:srgbClr val="003366"/>
              </a:solidFill>
              <a:latin typeface="Times New Roman" pitchFamily="18" charset="0"/>
              <a:cs typeface="Times New Roman" pitchFamily="18" charset="0"/>
            </a:endParaRPr>
          </a:p>
        </p:txBody>
      </p:sp>
      <p:pic>
        <p:nvPicPr>
          <p:cNvPr id="132099" name="Picture 3"/>
          <p:cNvPicPr>
            <a:picLocks noChangeAspect="1" noChangeArrowheads="1"/>
          </p:cNvPicPr>
          <p:nvPr/>
        </p:nvPicPr>
        <p:blipFill>
          <a:blip r:embed="rId2" cstate="print"/>
          <a:srcRect/>
          <a:stretch>
            <a:fillRect/>
          </a:stretch>
        </p:blipFill>
        <p:spPr bwMode="auto">
          <a:xfrm>
            <a:off x="250825" y="260350"/>
            <a:ext cx="1428750" cy="762000"/>
          </a:xfrm>
          <a:prstGeom prst="rect">
            <a:avLst/>
          </a:prstGeom>
          <a:solidFill>
            <a:srgbClr val="FFFFFF"/>
          </a:solidFill>
          <a:ln w="9525">
            <a:noFill/>
            <a:round/>
            <a:headEnd/>
            <a:tailEnd/>
          </a:ln>
          <a:effectLst/>
        </p:spPr>
      </p:pic>
      <p:sp>
        <p:nvSpPr>
          <p:cNvPr id="132100" name="Rectangle 4"/>
          <p:cNvSpPr>
            <a:spLocks noChangeArrowheads="1"/>
          </p:cNvSpPr>
          <p:nvPr/>
        </p:nvSpPr>
        <p:spPr bwMode="auto">
          <a:xfrm>
            <a:off x="323850" y="1052513"/>
            <a:ext cx="8424863" cy="285750"/>
          </a:xfrm>
          <a:prstGeom prst="rect">
            <a:avLst/>
          </a:prstGeom>
          <a:noFill/>
          <a:ln w="9525">
            <a:noFill/>
            <a:miter lim="800000"/>
            <a:headEnd/>
            <a:tailEnd/>
          </a:ln>
          <a:effectLst/>
        </p:spPr>
        <p:txBody>
          <a:bodyPr>
            <a:spAutoFit/>
          </a:bodyPr>
          <a:lstStyle/>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a:p>
            <a:pPr>
              <a:lnSpc>
                <a:spcPct val="120000"/>
              </a:lnSpc>
              <a:spcBef>
                <a:spcPct val="50000"/>
              </a:spcBef>
            </a:pPr>
            <a:endParaRPr lang="it-IT" sz="200" b="1">
              <a:solidFill>
                <a:srgbClr val="003366"/>
              </a:solidFill>
              <a:latin typeface="Times New Roman" pitchFamily="18" charset="0"/>
            </a:endParaRPr>
          </a:p>
        </p:txBody>
      </p:sp>
      <p:sp>
        <p:nvSpPr>
          <p:cNvPr id="132101" name="Rectangle 5"/>
          <p:cNvSpPr>
            <a:spLocks noChangeArrowheads="1"/>
          </p:cNvSpPr>
          <p:nvPr/>
        </p:nvSpPr>
        <p:spPr bwMode="auto">
          <a:xfrm>
            <a:off x="1042988" y="2060575"/>
            <a:ext cx="7056437" cy="911225"/>
          </a:xfrm>
          <a:prstGeom prst="rect">
            <a:avLst/>
          </a:prstGeom>
          <a:noFill/>
          <a:ln w="9525">
            <a:noFill/>
            <a:miter lim="800000"/>
            <a:headEnd/>
            <a:tailEnd/>
          </a:ln>
          <a:effectLst/>
        </p:spPr>
        <p:txBody>
          <a:bodyPr>
            <a:spAutoFit/>
          </a:bodyPr>
          <a:lstStyle/>
          <a:p>
            <a:endParaRPr lang="it-IT" b="1">
              <a:solidFill>
                <a:srgbClr val="003366"/>
              </a:solidFill>
            </a:endParaRPr>
          </a:p>
          <a:p>
            <a:pPr>
              <a:lnSpc>
                <a:spcPct val="120000"/>
              </a:lnSpc>
              <a:spcBef>
                <a:spcPct val="50000"/>
              </a:spcBef>
            </a:pPr>
            <a:endParaRPr lang="it-IT" sz="2100" b="1">
              <a:solidFill>
                <a:srgbClr val="003366"/>
              </a:solidFill>
              <a:latin typeface="Times New Roman" pitchFamily="18" charset="0"/>
            </a:endParaRPr>
          </a:p>
        </p:txBody>
      </p:sp>
      <p:sp>
        <p:nvSpPr>
          <p:cNvPr id="132103" name="Rectangle 7"/>
          <p:cNvSpPr>
            <a:spLocks noChangeArrowheads="1"/>
          </p:cNvSpPr>
          <p:nvPr/>
        </p:nvSpPr>
        <p:spPr bwMode="auto">
          <a:xfrm>
            <a:off x="2339975" y="404813"/>
            <a:ext cx="5179688" cy="646331"/>
          </a:xfrm>
          <a:prstGeom prst="rect">
            <a:avLst/>
          </a:prstGeom>
          <a:noFill/>
          <a:ln w="9525">
            <a:noFill/>
            <a:miter lim="800000"/>
            <a:headEnd/>
            <a:tailEnd/>
          </a:ln>
          <a:effectLst/>
        </p:spPr>
        <p:txBody>
          <a:bodyPr wrap="none">
            <a:spAutoFit/>
          </a:bodyPr>
          <a:lstStyle/>
          <a:p>
            <a:r>
              <a:rPr lang="it-IT" b="1" dirty="0">
                <a:solidFill>
                  <a:srgbClr val="002060"/>
                </a:solidFill>
                <a:latin typeface="Times New Roman" pitchFamily="18" charset="0"/>
                <a:cs typeface="Times New Roman" pitchFamily="18" charset="0"/>
              </a:rPr>
              <a:t>IL QUADRO DELLE RISORSE ECONOMICHE </a:t>
            </a:r>
          </a:p>
          <a:p>
            <a:r>
              <a:rPr lang="it-IT" b="1" dirty="0">
                <a:solidFill>
                  <a:srgbClr val="002060"/>
                </a:solidFill>
                <a:latin typeface="Times New Roman" pitchFamily="18" charset="0"/>
                <a:cs typeface="Times New Roman" pitchFamily="18" charset="0"/>
              </a:rPr>
              <a:t>PER I SERVIZI SOCIO-SANITARI</a:t>
            </a:r>
          </a:p>
        </p:txBody>
      </p:sp>
      <p:pic>
        <p:nvPicPr>
          <p:cNvPr id="132104" name="Picture 8"/>
          <p:cNvPicPr>
            <a:picLocks noChangeAspect="1" noChangeArrowheads="1"/>
          </p:cNvPicPr>
          <p:nvPr/>
        </p:nvPicPr>
        <p:blipFill>
          <a:blip r:embed="rId3" cstate="print"/>
          <a:srcRect/>
          <a:stretch>
            <a:fillRect/>
          </a:stretch>
        </p:blipFill>
        <p:spPr bwMode="auto">
          <a:xfrm>
            <a:off x="2051050" y="1124744"/>
            <a:ext cx="5184775" cy="1584325"/>
          </a:xfrm>
          <a:prstGeom prst="rect">
            <a:avLst/>
          </a:prstGeom>
          <a:noFill/>
          <a:ln w="9525">
            <a:noFill/>
            <a:miter lim="800000"/>
            <a:headEnd/>
            <a:tailEnd/>
          </a:ln>
          <a:effectLst/>
        </p:spPr>
      </p:pic>
      <p:pic>
        <p:nvPicPr>
          <p:cNvPr id="132105" name="Picture 9"/>
          <p:cNvPicPr>
            <a:picLocks noChangeAspect="1" noChangeArrowheads="1"/>
          </p:cNvPicPr>
          <p:nvPr/>
        </p:nvPicPr>
        <p:blipFill>
          <a:blip r:embed="rId4" cstate="print"/>
          <a:srcRect/>
          <a:stretch>
            <a:fillRect/>
          </a:stretch>
        </p:blipFill>
        <p:spPr bwMode="auto">
          <a:xfrm>
            <a:off x="2124546" y="2708920"/>
            <a:ext cx="5111750" cy="40211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TotalTime>
  <Words>2416</Words>
  <Application>Microsoft Office PowerPoint</Application>
  <PresentationFormat>Presentazione su schermo (4:3)</PresentationFormat>
  <Paragraphs>289</Paragraphs>
  <Slides>33</Slides>
  <Notes>13</Notes>
  <HiddenSlides>0</HiddenSlides>
  <MMClips>0</MMClips>
  <ScaleCrop>false</ScaleCrop>
  <HeadingPairs>
    <vt:vector size="4" baseType="variant">
      <vt:variant>
        <vt:lpstr>Tema</vt:lpstr>
      </vt:variant>
      <vt:variant>
        <vt:i4>2</vt:i4>
      </vt:variant>
      <vt:variant>
        <vt:lpstr>Titoli diapositive</vt:lpstr>
      </vt:variant>
      <vt:variant>
        <vt:i4>33</vt:i4>
      </vt:variant>
    </vt:vector>
  </HeadingPairs>
  <TitlesOfParts>
    <vt:vector size="35" baseType="lpstr">
      <vt:lpstr>2_Struttura predefinita</vt:lpstr>
      <vt:lpstr>1_Struttura predefinita</vt:lpstr>
      <vt:lpstr>Diapositiva 1</vt:lpstr>
      <vt:lpstr>Diapositiva 2</vt:lpstr>
      <vt:lpstr>Diapositiva 3</vt:lpstr>
      <vt:lpstr>Azienda ULSS 1 Dolomiti</vt:lpstr>
      <vt:lpstr>Diapositiva 5</vt:lpstr>
      <vt:lpstr>  </vt:lpstr>
      <vt:lpstr>Diapositiva 7</vt:lpstr>
      <vt:lpstr>Diapositiva 8</vt:lpstr>
      <vt:lpstr>Diapositiva 9</vt:lpstr>
      <vt:lpstr>Diapositiva 10</vt:lpstr>
      <vt:lpstr>Diapositiva 11</vt:lpstr>
      <vt:lpstr>Diapositiva 12</vt:lpstr>
      <vt:lpstr>RISORSE ECONOMICHE DISPOBILI PROVINCIA BELLUNO NELL’AREA SOCIO-SANITARIA</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COSA MANCA?</vt:lpstr>
      <vt:lpstr>Diapositiva 32</vt:lpstr>
      <vt:lpstr>gianantonio.deitos@aulss1.veneto.it direttore.sociosanitario@aulss1.veneto.it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gianantonio.deitos</dc:creator>
  <cp:lastModifiedBy>gianantonio.deitos</cp:lastModifiedBy>
  <cp:revision>56</cp:revision>
  <dcterms:created xsi:type="dcterms:W3CDTF">2018-05-24T14:13:13Z</dcterms:created>
  <dcterms:modified xsi:type="dcterms:W3CDTF">2019-06-13T08:24:59Z</dcterms:modified>
</cp:coreProperties>
</file>