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256" r:id="rId5"/>
    <p:sldId id="338" r:id="rId6"/>
    <p:sldId id="297" r:id="rId7"/>
    <p:sldId id="266" r:id="rId8"/>
    <p:sldId id="303" r:id="rId9"/>
    <p:sldId id="335" r:id="rId10"/>
    <p:sldId id="257" r:id="rId11"/>
    <p:sldId id="299" r:id="rId12"/>
    <p:sldId id="313" r:id="rId13"/>
    <p:sldId id="333" r:id="rId14"/>
    <p:sldId id="314" r:id="rId15"/>
    <p:sldId id="276" r:id="rId16"/>
    <p:sldId id="312" r:id="rId17"/>
    <p:sldId id="301" r:id="rId18"/>
    <p:sldId id="330" r:id="rId19"/>
    <p:sldId id="340" r:id="rId20"/>
    <p:sldId id="331" r:id="rId21"/>
    <p:sldId id="332" r:id="rId22"/>
    <p:sldId id="345" r:id="rId23"/>
    <p:sldId id="343" r:id="rId24"/>
    <p:sldId id="346" r:id="rId25"/>
    <p:sldId id="336" r:id="rId26"/>
    <p:sldId id="337" r:id="rId27"/>
    <p:sldId id="325" r:id="rId28"/>
    <p:sldId id="326" r:id="rId29"/>
    <p:sldId id="334" r:id="rId30"/>
    <p:sldId id="318" r:id="rId31"/>
    <p:sldId id="342" r:id="rId32"/>
    <p:sldId id="339" r:id="rId33"/>
    <p:sldId id="265" r:id="rId34"/>
    <p:sldId id="272" r:id="rId35"/>
    <p:sldId id="288" r:id="rId36"/>
    <p:sldId id="341" r:id="rId37"/>
    <p:sldId id="310" r:id="rId38"/>
    <p:sldId id="329" r:id="rId39"/>
    <p:sldId id="291" r:id="rId40"/>
    <p:sldId id="275" r:id="rId41"/>
    <p:sldId id="274" r:id="rId4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70" d="100"/>
          <a:sy n="70" d="100"/>
        </p:scale>
        <p:origin x="660" y="78"/>
      </p:cViewPr>
      <p:guideLst/>
    </p:cSldViewPr>
  </p:slideViewPr>
  <p:notesTextViewPr>
    <p:cViewPr>
      <p:scale>
        <a:sx n="1" d="1"/>
        <a:sy n="1" d="1"/>
      </p:scale>
      <p:origin x="0" y="0"/>
    </p:cViewPr>
  </p:notesTextViewPr>
  <p:sorterViewPr>
    <p:cViewPr>
      <p:scale>
        <a:sx n="100" d="100"/>
        <a:sy n="100" d="100"/>
      </p:scale>
      <p:origin x="0" y="-55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53B3A4-290C-4F80-BAAD-1BF7378D5B09}" type="datetimeFigureOut">
              <a:rPr lang="it-IT" smtClean="0"/>
              <a:t>14/06/2019</a:t>
            </a:fld>
            <a:endParaRPr lang="it-IT"/>
          </a:p>
        </p:txBody>
      </p:sp>
      <p:sp>
        <p:nvSpPr>
          <p:cNvPr id="4" name="Segnaposto piè di pa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F375A38-30AD-4A09-A320-8E7DDB3FC1A1}" type="slidenum">
              <a:rPr lang="it-IT" smtClean="0"/>
              <a:t>‹N›</a:t>
            </a:fld>
            <a:endParaRPr lang="it-IT"/>
          </a:p>
        </p:txBody>
      </p:sp>
    </p:spTree>
    <p:extLst>
      <p:ext uri="{BB962C8B-B14F-4D97-AF65-F5344CB8AC3E}">
        <p14:creationId xmlns:p14="http://schemas.microsoft.com/office/powerpoint/2010/main" val="15017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F025EC-3270-4DD8-8810-5EA5CD00E0E0}" type="datetimeFigureOut">
              <a:rPr lang="it-IT" smtClean="0"/>
              <a:t>14/06/2019</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5AC5FD-BC10-4CAB-84AC-DDFFC71F64C5}" type="slidenum">
              <a:rPr lang="it-IT" smtClean="0"/>
              <a:t>‹N›</a:t>
            </a:fld>
            <a:endParaRPr lang="it-IT"/>
          </a:p>
        </p:txBody>
      </p:sp>
    </p:spTree>
    <p:extLst>
      <p:ext uri="{BB962C8B-B14F-4D97-AF65-F5344CB8AC3E}">
        <p14:creationId xmlns:p14="http://schemas.microsoft.com/office/powerpoint/2010/main" val="3861608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15</a:t>
            </a:fld>
            <a:endParaRPr lang="it-IT" dirty="0"/>
          </a:p>
        </p:txBody>
      </p:sp>
    </p:spTree>
    <p:extLst>
      <p:ext uri="{BB962C8B-B14F-4D97-AF65-F5344CB8AC3E}">
        <p14:creationId xmlns:p14="http://schemas.microsoft.com/office/powerpoint/2010/main" val="12669157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24</a:t>
            </a:fld>
            <a:endParaRPr lang="it-IT" dirty="0"/>
          </a:p>
        </p:txBody>
      </p:sp>
    </p:spTree>
    <p:extLst>
      <p:ext uri="{BB962C8B-B14F-4D97-AF65-F5344CB8AC3E}">
        <p14:creationId xmlns:p14="http://schemas.microsoft.com/office/powerpoint/2010/main" val="18016841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25</a:t>
            </a:fld>
            <a:endParaRPr lang="it-IT" dirty="0"/>
          </a:p>
        </p:txBody>
      </p:sp>
    </p:spTree>
    <p:extLst>
      <p:ext uri="{BB962C8B-B14F-4D97-AF65-F5344CB8AC3E}">
        <p14:creationId xmlns:p14="http://schemas.microsoft.com/office/powerpoint/2010/main" val="969339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26</a:t>
            </a:fld>
            <a:endParaRPr lang="it-IT" dirty="0"/>
          </a:p>
        </p:txBody>
      </p:sp>
    </p:spTree>
    <p:extLst>
      <p:ext uri="{BB962C8B-B14F-4D97-AF65-F5344CB8AC3E}">
        <p14:creationId xmlns:p14="http://schemas.microsoft.com/office/powerpoint/2010/main" val="2013761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29</a:t>
            </a:fld>
            <a:endParaRPr lang="it-IT" dirty="0"/>
          </a:p>
        </p:txBody>
      </p:sp>
    </p:spTree>
    <p:extLst>
      <p:ext uri="{BB962C8B-B14F-4D97-AF65-F5344CB8AC3E}">
        <p14:creationId xmlns:p14="http://schemas.microsoft.com/office/powerpoint/2010/main" val="2316900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16</a:t>
            </a:fld>
            <a:endParaRPr lang="it-IT" dirty="0"/>
          </a:p>
        </p:txBody>
      </p:sp>
    </p:spTree>
    <p:extLst>
      <p:ext uri="{BB962C8B-B14F-4D97-AF65-F5344CB8AC3E}">
        <p14:creationId xmlns:p14="http://schemas.microsoft.com/office/powerpoint/2010/main" val="1051284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17</a:t>
            </a:fld>
            <a:endParaRPr lang="it-IT" dirty="0"/>
          </a:p>
        </p:txBody>
      </p:sp>
    </p:spTree>
    <p:extLst>
      <p:ext uri="{BB962C8B-B14F-4D97-AF65-F5344CB8AC3E}">
        <p14:creationId xmlns:p14="http://schemas.microsoft.com/office/powerpoint/2010/main" val="174113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18</a:t>
            </a:fld>
            <a:endParaRPr lang="it-IT" dirty="0"/>
          </a:p>
        </p:txBody>
      </p:sp>
    </p:spTree>
    <p:extLst>
      <p:ext uri="{BB962C8B-B14F-4D97-AF65-F5344CB8AC3E}">
        <p14:creationId xmlns:p14="http://schemas.microsoft.com/office/powerpoint/2010/main" val="1137324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19</a:t>
            </a:fld>
            <a:endParaRPr lang="it-IT" dirty="0"/>
          </a:p>
        </p:txBody>
      </p:sp>
    </p:spTree>
    <p:extLst>
      <p:ext uri="{BB962C8B-B14F-4D97-AF65-F5344CB8AC3E}">
        <p14:creationId xmlns:p14="http://schemas.microsoft.com/office/powerpoint/2010/main" val="3031589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20</a:t>
            </a:fld>
            <a:endParaRPr lang="it-IT" dirty="0"/>
          </a:p>
        </p:txBody>
      </p:sp>
    </p:spTree>
    <p:extLst>
      <p:ext uri="{BB962C8B-B14F-4D97-AF65-F5344CB8AC3E}">
        <p14:creationId xmlns:p14="http://schemas.microsoft.com/office/powerpoint/2010/main" val="23140511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21</a:t>
            </a:fld>
            <a:endParaRPr lang="it-IT" dirty="0"/>
          </a:p>
        </p:txBody>
      </p:sp>
    </p:spTree>
    <p:extLst>
      <p:ext uri="{BB962C8B-B14F-4D97-AF65-F5344CB8AC3E}">
        <p14:creationId xmlns:p14="http://schemas.microsoft.com/office/powerpoint/2010/main" val="1546330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22</a:t>
            </a:fld>
            <a:endParaRPr lang="it-IT" dirty="0"/>
          </a:p>
        </p:txBody>
      </p:sp>
    </p:spTree>
    <p:extLst>
      <p:ext uri="{BB962C8B-B14F-4D97-AF65-F5344CB8AC3E}">
        <p14:creationId xmlns:p14="http://schemas.microsoft.com/office/powerpoint/2010/main" val="2918941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a:xfrm>
            <a:off x="92075" y="746125"/>
            <a:ext cx="6613525" cy="3721100"/>
          </a:xfrm>
          <a:ln/>
        </p:spPr>
      </p:sp>
      <p:sp>
        <p:nvSpPr>
          <p:cNvPr id="15363" name="Segnaposto note 2"/>
          <p:cNvSpPr>
            <a:spLocks noGrp="1"/>
          </p:cNvSpPr>
          <p:nvPr>
            <p:ph type="body" idx="1"/>
          </p:nvPr>
        </p:nvSpPr>
        <p:spPr>
          <a:noFill/>
          <a:ln/>
        </p:spPr>
        <p:txBody>
          <a:bodyPr/>
          <a:lstStyle/>
          <a:p>
            <a:endParaRPr lang="it-IT" altLang="it-IT" dirty="0"/>
          </a:p>
        </p:txBody>
      </p:sp>
      <p:sp>
        <p:nvSpPr>
          <p:cNvPr id="4" name="Segnaposto numero diapositiva 3"/>
          <p:cNvSpPr>
            <a:spLocks noGrp="1"/>
          </p:cNvSpPr>
          <p:nvPr>
            <p:ph type="sldNum" sz="quarter" idx="5"/>
          </p:nvPr>
        </p:nvSpPr>
        <p:spPr/>
        <p:txBody>
          <a:bodyPr/>
          <a:lstStyle/>
          <a:p>
            <a:pPr>
              <a:defRPr/>
            </a:pPr>
            <a:fld id="{AF834809-ACF3-4DF5-9A00-246295F7231F}" type="slidenum">
              <a:rPr lang="it-IT" smtClean="0"/>
              <a:pPr>
                <a:defRPr/>
              </a:pPr>
              <a:t>23</a:t>
            </a:fld>
            <a:endParaRPr lang="it-IT" dirty="0"/>
          </a:p>
        </p:txBody>
      </p:sp>
    </p:spTree>
    <p:extLst>
      <p:ext uri="{BB962C8B-B14F-4D97-AF65-F5344CB8AC3E}">
        <p14:creationId xmlns:p14="http://schemas.microsoft.com/office/powerpoint/2010/main" val="3458334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smtClean="0"/>
              <a:t>Fare clic per modificare lo stile del titolo</a:t>
            </a:r>
            <a:endParaRPr lang="it-IT"/>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49D93A2A-396E-4C92-8C8F-663F3F644FC5}" type="datetimeFigureOut">
              <a:rPr lang="it-IT" smtClean="0"/>
              <a:t>14/06/2019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BD35754-224D-4BA1-A143-6AFB644C6109}" type="slidenum">
              <a:rPr lang="it-IT" smtClean="0"/>
              <a:t>‹N›</a:t>
            </a:fld>
            <a:endParaRPr lang="it-IT"/>
          </a:p>
        </p:txBody>
      </p:sp>
    </p:spTree>
    <p:extLst>
      <p:ext uri="{BB962C8B-B14F-4D97-AF65-F5344CB8AC3E}">
        <p14:creationId xmlns:p14="http://schemas.microsoft.com/office/powerpoint/2010/main" val="35630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49D93A2A-396E-4C92-8C8F-663F3F644FC5}" type="datetimeFigureOut">
              <a:rPr lang="it-IT" smtClean="0"/>
              <a:t>14/06/2019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BD35754-224D-4BA1-A143-6AFB644C6109}" type="slidenum">
              <a:rPr lang="it-IT" smtClean="0"/>
              <a:t>‹N›</a:t>
            </a:fld>
            <a:endParaRPr lang="it-IT"/>
          </a:p>
        </p:txBody>
      </p:sp>
    </p:spTree>
    <p:extLst>
      <p:ext uri="{BB962C8B-B14F-4D97-AF65-F5344CB8AC3E}">
        <p14:creationId xmlns:p14="http://schemas.microsoft.com/office/powerpoint/2010/main" val="939834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49D93A2A-396E-4C92-8C8F-663F3F644FC5}" type="datetimeFigureOut">
              <a:rPr lang="it-IT" smtClean="0"/>
              <a:t>14/06/2019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BD35754-224D-4BA1-A143-6AFB644C6109}" type="slidenum">
              <a:rPr lang="it-IT" smtClean="0"/>
              <a:t>‹N›</a:t>
            </a:fld>
            <a:endParaRPr lang="it-IT"/>
          </a:p>
        </p:txBody>
      </p:sp>
    </p:spTree>
    <p:extLst>
      <p:ext uri="{BB962C8B-B14F-4D97-AF65-F5344CB8AC3E}">
        <p14:creationId xmlns:p14="http://schemas.microsoft.com/office/powerpoint/2010/main" val="2521121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49D93A2A-396E-4C92-8C8F-663F3F644FC5}" type="datetimeFigureOut">
              <a:rPr lang="it-IT" smtClean="0"/>
              <a:t>14/06/2019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BD35754-224D-4BA1-A143-6AFB644C6109}" type="slidenum">
              <a:rPr lang="it-IT" smtClean="0"/>
              <a:t>‹N›</a:t>
            </a:fld>
            <a:endParaRPr lang="it-IT"/>
          </a:p>
        </p:txBody>
      </p:sp>
    </p:spTree>
    <p:extLst>
      <p:ext uri="{BB962C8B-B14F-4D97-AF65-F5344CB8AC3E}">
        <p14:creationId xmlns:p14="http://schemas.microsoft.com/office/powerpoint/2010/main" val="2158278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smtClean="0"/>
              <a:t>Fare clic per modificare lo stile del titolo</a:t>
            </a:r>
            <a:endParaRPr lang="it-IT"/>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Modifica gli stili del testo dello schema</a:t>
            </a:r>
          </a:p>
        </p:txBody>
      </p:sp>
      <p:sp>
        <p:nvSpPr>
          <p:cNvPr id="4" name="Segnaposto data 3"/>
          <p:cNvSpPr>
            <a:spLocks noGrp="1"/>
          </p:cNvSpPr>
          <p:nvPr>
            <p:ph type="dt" sz="half" idx="10"/>
          </p:nvPr>
        </p:nvSpPr>
        <p:spPr/>
        <p:txBody>
          <a:bodyPr/>
          <a:lstStyle/>
          <a:p>
            <a:fld id="{49D93A2A-396E-4C92-8C8F-663F3F644FC5}" type="datetimeFigureOut">
              <a:rPr lang="it-IT" smtClean="0"/>
              <a:t>14/06/2019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BD35754-224D-4BA1-A143-6AFB644C6109}" type="slidenum">
              <a:rPr lang="it-IT" smtClean="0"/>
              <a:t>‹N›</a:t>
            </a:fld>
            <a:endParaRPr lang="it-IT"/>
          </a:p>
        </p:txBody>
      </p:sp>
    </p:spTree>
    <p:extLst>
      <p:ext uri="{BB962C8B-B14F-4D97-AF65-F5344CB8AC3E}">
        <p14:creationId xmlns:p14="http://schemas.microsoft.com/office/powerpoint/2010/main" val="2439201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838200" y="1825625"/>
            <a:ext cx="5181600" cy="435133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72200" y="1825625"/>
            <a:ext cx="5181600" cy="435133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49D93A2A-396E-4C92-8C8F-663F3F644FC5}" type="datetimeFigureOut">
              <a:rPr lang="it-IT" smtClean="0"/>
              <a:t>14/06/2019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BD35754-224D-4BA1-A143-6AFB644C6109}" type="slidenum">
              <a:rPr lang="it-IT" smtClean="0"/>
              <a:t>‹N›</a:t>
            </a:fld>
            <a:endParaRPr lang="it-IT"/>
          </a:p>
        </p:txBody>
      </p:sp>
    </p:spTree>
    <p:extLst>
      <p:ext uri="{BB962C8B-B14F-4D97-AF65-F5344CB8AC3E}">
        <p14:creationId xmlns:p14="http://schemas.microsoft.com/office/powerpoint/2010/main" val="2655631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smtClean="0"/>
              <a:t>Fare clic per modificare lo stile del titolo</a:t>
            </a:r>
            <a:endParaRPr lang="it-IT"/>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49D93A2A-396E-4C92-8C8F-663F3F644FC5}" type="datetimeFigureOut">
              <a:rPr lang="it-IT" smtClean="0"/>
              <a:t>14/06/2019</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BD35754-224D-4BA1-A143-6AFB644C6109}" type="slidenum">
              <a:rPr lang="it-IT" smtClean="0"/>
              <a:t>‹N›</a:t>
            </a:fld>
            <a:endParaRPr lang="it-IT"/>
          </a:p>
        </p:txBody>
      </p:sp>
    </p:spTree>
    <p:extLst>
      <p:ext uri="{BB962C8B-B14F-4D97-AF65-F5344CB8AC3E}">
        <p14:creationId xmlns:p14="http://schemas.microsoft.com/office/powerpoint/2010/main" val="2167641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49D93A2A-396E-4C92-8C8F-663F3F644FC5}" type="datetimeFigureOut">
              <a:rPr lang="it-IT" smtClean="0"/>
              <a:t>14/06/2019</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BD35754-224D-4BA1-A143-6AFB644C6109}" type="slidenum">
              <a:rPr lang="it-IT" smtClean="0"/>
              <a:t>‹N›</a:t>
            </a:fld>
            <a:endParaRPr lang="it-IT"/>
          </a:p>
        </p:txBody>
      </p:sp>
    </p:spTree>
    <p:extLst>
      <p:ext uri="{BB962C8B-B14F-4D97-AF65-F5344CB8AC3E}">
        <p14:creationId xmlns:p14="http://schemas.microsoft.com/office/powerpoint/2010/main" val="1664457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49D93A2A-396E-4C92-8C8F-663F3F644FC5}" type="datetimeFigureOut">
              <a:rPr lang="it-IT" smtClean="0"/>
              <a:t>14/06/2019</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1BD35754-224D-4BA1-A143-6AFB644C6109}" type="slidenum">
              <a:rPr lang="it-IT" smtClean="0"/>
              <a:t>‹N›</a:t>
            </a:fld>
            <a:endParaRPr lang="it-IT"/>
          </a:p>
        </p:txBody>
      </p:sp>
    </p:spTree>
    <p:extLst>
      <p:ext uri="{BB962C8B-B14F-4D97-AF65-F5344CB8AC3E}">
        <p14:creationId xmlns:p14="http://schemas.microsoft.com/office/powerpoint/2010/main" val="1325379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Segnaposto data 4"/>
          <p:cNvSpPr>
            <a:spLocks noGrp="1"/>
          </p:cNvSpPr>
          <p:nvPr>
            <p:ph type="dt" sz="half" idx="10"/>
          </p:nvPr>
        </p:nvSpPr>
        <p:spPr/>
        <p:txBody>
          <a:bodyPr/>
          <a:lstStyle/>
          <a:p>
            <a:fld id="{49D93A2A-396E-4C92-8C8F-663F3F644FC5}" type="datetimeFigureOut">
              <a:rPr lang="it-IT" smtClean="0"/>
              <a:t>14/06/2019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BD35754-224D-4BA1-A143-6AFB644C6109}" type="slidenum">
              <a:rPr lang="it-IT" smtClean="0"/>
              <a:t>‹N›</a:t>
            </a:fld>
            <a:endParaRPr lang="it-IT"/>
          </a:p>
        </p:txBody>
      </p:sp>
    </p:spTree>
    <p:extLst>
      <p:ext uri="{BB962C8B-B14F-4D97-AF65-F5344CB8AC3E}">
        <p14:creationId xmlns:p14="http://schemas.microsoft.com/office/powerpoint/2010/main" val="3809562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Segnaposto data 4"/>
          <p:cNvSpPr>
            <a:spLocks noGrp="1"/>
          </p:cNvSpPr>
          <p:nvPr>
            <p:ph type="dt" sz="half" idx="10"/>
          </p:nvPr>
        </p:nvSpPr>
        <p:spPr/>
        <p:txBody>
          <a:bodyPr/>
          <a:lstStyle/>
          <a:p>
            <a:fld id="{49D93A2A-396E-4C92-8C8F-663F3F644FC5}" type="datetimeFigureOut">
              <a:rPr lang="it-IT" smtClean="0"/>
              <a:t>14/06/2019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BD35754-224D-4BA1-A143-6AFB644C6109}" type="slidenum">
              <a:rPr lang="it-IT" smtClean="0"/>
              <a:t>‹N›</a:t>
            </a:fld>
            <a:endParaRPr lang="it-IT"/>
          </a:p>
        </p:txBody>
      </p:sp>
    </p:spTree>
    <p:extLst>
      <p:ext uri="{BB962C8B-B14F-4D97-AF65-F5344CB8AC3E}">
        <p14:creationId xmlns:p14="http://schemas.microsoft.com/office/powerpoint/2010/main" val="934244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D93A2A-396E-4C92-8C8F-663F3F644FC5}" type="datetimeFigureOut">
              <a:rPr lang="it-IT" smtClean="0"/>
              <a:t>14/06/2019</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D35754-224D-4BA1-A143-6AFB644C6109}" type="slidenum">
              <a:rPr lang="it-IT" smtClean="0"/>
              <a:t>‹N›</a:t>
            </a:fld>
            <a:endParaRPr lang="it-IT"/>
          </a:p>
        </p:txBody>
      </p:sp>
    </p:spTree>
    <p:extLst>
      <p:ext uri="{BB962C8B-B14F-4D97-AF65-F5344CB8AC3E}">
        <p14:creationId xmlns:p14="http://schemas.microsoft.com/office/powerpoint/2010/main" val="34689763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invecchiamentoattivo.regione.fvg.it/" TargetMode="Externa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5.emf"/></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6.emf"/></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CasellaDiTesto 10"/>
          <p:cNvSpPr txBox="1"/>
          <p:nvPr/>
        </p:nvSpPr>
        <p:spPr>
          <a:xfrm>
            <a:off x="982639" y="5903874"/>
            <a:ext cx="10112991" cy="1015663"/>
          </a:xfrm>
          <a:prstGeom prst="rect">
            <a:avLst/>
          </a:prstGeom>
          <a:noFill/>
        </p:spPr>
        <p:txBody>
          <a:bodyPr wrap="square" rtlCol="0">
            <a:spAutoFit/>
          </a:bodyPr>
          <a:lstStyle/>
          <a:p>
            <a:pPr algn="ctr"/>
            <a:r>
              <a:rPr lang="it-IT" sz="2400" dirty="0" smtClean="0">
                <a:solidFill>
                  <a:schemeClr val="accent5">
                    <a:lumMod val="75000"/>
                  </a:schemeClr>
                </a:solidFill>
              </a:rPr>
              <a:t>Gianna Zamaro</a:t>
            </a:r>
          </a:p>
          <a:p>
            <a:pPr algn="ctr"/>
            <a:r>
              <a:rPr lang="it-IT" sz="2000" dirty="0" smtClean="0">
                <a:solidFill>
                  <a:schemeClr val="accent5">
                    <a:lumMod val="75000"/>
                  </a:schemeClr>
                </a:solidFill>
              </a:rPr>
              <a:t>Direzione Centrale Salute, Politiche Sociali e Disabilità -  Regione Autonoma Friuli Venezia Giulia</a:t>
            </a:r>
            <a:endParaRPr lang="it-IT" sz="2000" dirty="0">
              <a:solidFill>
                <a:schemeClr val="accent5">
                  <a:lumMod val="75000"/>
                </a:schemeClr>
              </a:solidFill>
            </a:endParaRPr>
          </a:p>
          <a:p>
            <a:pPr algn="ctr"/>
            <a:endParaRPr lang="it-IT" sz="1600" dirty="0">
              <a:solidFill>
                <a:schemeClr val="accent5">
                  <a:lumMod val="75000"/>
                </a:schemeClr>
              </a:solidFill>
            </a:endParaRPr>
          </a:p>
        </p:txBody>
      </p:sp>
      <p:pic>
        <p:nvPicPr>
          <p:cNvPr id="5" name="Immagin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0050" y="1136802"/>
            <a:ext cx="9000744" cy="4767072"/>
          </a:xfrm>
          <a:prstGeom prst="rect">
            <a:avLst/>
          </a:prstGeom>
        </p:spPr>
      </p:pic>
      <p:pic>
        <p:nvPicPr>
          <p:cNvPr id="6" name="Immagine 5"/>
          <p:cNvPicPr>
            <a:picLocks noChangeAspect="1"/>
          </p:cNvPicPr>
          <p:nvPr/>
        </p:nvPicPr>
        <p:blipFill>
          <a:blip r:embed="rId3"/>
          <a:stretch>
            <a:fillRect/>
          </a:stretch>
        </p:blipFill>
        <p:spPr>
          <a:xfrm>
            <a:off x="11270" y="0"/>
            <a:ext cx="2877561" cy="6511092"/>
          </a:xfrm>
          <a:prstGeom prst="rect">
            <a:avLst/>
          </a:prstGeom>
        </p:spPr>
      </p:pic>
      <p:sp>
        <p:nvSpPr>
          <p:cNvPr id="3" name="Rettangolo 2"/>
          <p:cNvSpPr/>
          <p:nvPr/>
        </p:nvSpPr>
        <p:spPr>
          <a:xfrm>
            <a:off x="477672" y="675137"/>
            <a:ext cx="11586949" cy="461665"/>
          </a:xfrm>
          <a:prstGeom prst="rect">
            <a:avLst/>
          </a:prstGeom>
        </p:spPr>
        <p:txBody>
          <a:bodyPr wrap="square">
            <a:spAutoFit/>
          </a:bodyPr>
          <a:lstStyle/>
          <a:p>
            <a:r>
              <a:rPr lang="it-IT" sz="2400" b="1" dirty="0" smtClean="0">
                <a:solidFill>
                  <a:srgbClr val="0070C0"/>
                </a:solidFill>
              </a:rPr>
              <a:t>PROMOTING HEALTHY SETTINGS: the </a:t>
            </a:r>
            <a:r>
              <a:rPr lang="it-IT" sz="2400" b="1" dirty="0" err="1" smtClean="0">
                <a:solidFill>
                  <a:srgbClr val="0070C0"/>
                </a:solidFill>
              </a:rPr>
              <a:t>collaboration</a:t>
            </a:r>
            <a:r>
              <a:rPr lang="it-IT" sz="2400" b="1" dirty="0" smtClean="0">
                <a:solidFill>
                  <a:srgbClr val="0070C0"/>
                </a:solidFill>
              </a:rPr>
              <a:t> </a:t>
            </a:r>
            <a:r>
              <a:rPr lang="it-IT" sz="2400" b="1" dirty="0" err="1" smtClean="0">
                <a:solidFill>
                  <a:srgbClr val="0070C0"/>
                </a:solidFill>
              </a:rPr>
              <a:t>between</a:t>
            </a:r>
            <a:r>
              <a:rPr lang="it-IT" sz="2400" b="1" dirty="0" smtClean="0">
                <a:solidFill>
                  <a:srgbClr val="0070C0"/>
                </a:solidFill>
              </a:rPr>
              <a:t> the FVG </a:t>
            </a:r>
            <a:r>
              <a:rPr lang="it-IT" sz="2400" b="1" dirty="0" err="1" smtClean="0">
                <a:solidFill>
                  <a:srgbClr val="0070C0"/>
                </a:solidFill>
              </a:rPr>
              <a:t>Region</a:t>
            </a:r>
            <a:r>
              <a:rPr lang="it-IT" sz="2400" b="1" dirty="0" smtClean="0">
                <a:solidFill>
                  <a:srgbClr val="0070C0"/>
                </a:solidFill>
              </a:rPr>
              <a:t> and the WHO </a:t>
            </a:r>
            <a:endParaRPr lang="it-IT" sz="2400" b="1" dirty="0">
              <a:solidFill>
                <a:srgbClr val="0070C0"/>
              </a:solidFill>
            </a:endParaRPr>
          </a:p>
        </p:txBody>
      </p:sp>
    </p:spTree>
    <p:extLst>
      <p:ext uri="{BB962C8B-B14F-4D97-AF65-F5344CB8AC3E}">
        <p14:creationId xmlns:p14="http://schemas.microsoft.com/office/powerpoint/2010/main" val="11115201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097" y="798146"/>
            <a:ext cx="10919077" cy="1325563"/>
          </a:xfrm>
        </p:spPr>
        <p:txBody>
          <a:bodyPr>
            <a:normAutofit/>
          </a:bodyPr>
          <a:lstStyle/>
          <a:p>
            <a:pPr algn="ctr"/>
            <a:r>
              <a:rPr lang="it-IT" sz="4000" b="1" dirty="0" err="1" smtClean="0">
                <a:solidFill>
                  <a:srgbClr val="00B050"/>
                </a:solidFill>
              </a:rPr>
              <a:t>Regional</a:t>
            </a:r>
            <a:r>
              <a:rPr lang="it-IT" sz="4000" b="1" dirty="0" smtClean="0">
                <a:solidFill>
                  <a:srgbClr val="00B050"/>
                </a:solidFill>
              </a:rPr>
              <a:t> </a:t>
            </a:r>
            <a:r>
              <a:rPr lang="it-IT" sz="4000" b="1" dirty="0">
                <a:solidFill>
                  <a:srgbClr val="00B050"/>
                </a:solidFill>
              </a:rPr>
              <a:t>Law </a:t>
            </a:r>
            <a:r>
              <a:rPr lang="it-IT" sz="4000" b="1" dirty="0" smtClean="0">
                <a:solidFill>
                  <a:srgbClr val="00B050"/>
                </a:solidFill>
              </a:rPr>
              <a:t>22/2014 «Promotion </a:t>
            </a:r>
            <a:r>
              <a:rPr lang="it-IT" sz="4000" b="1" dirty="0">
                <a:solidFill>
                  <a:srgbClr val="00B050"/>
                </a:solidFill>
              </a:rPr>
              <a:t>of </a:t>
            </a:r>
            <a:r>
              <a:rPr lang="it-IT" sz="4000" b="1" dirty="0" err="1">
                <a:solidFill>
                  <a:srgbClr val="00B050"/>
                </a:solidFill>
              </a:rPr>
              <a:t>active</a:t>
            </a:r>
            <a:r>
              <a:rPr lang="it-IT" sz="4000" b="1" dirty="0">
                <a:solidFill>
                  <a:srgbClr val="00B050"/>
                </a:solidFill>
              </a:rPr>
              <a:t> </a:t>
            </a:r>
            <a:r>
              <a:rPr lang="it-IT" sz="4000" b="1" dirty="0" err="1" smtClean="0">
                <a:solidFill>
                  <a:srgbClr val="00B050"/>
                </a:solidFill>
              </a:rPr>
              <a:t>ageing</a:t>
            </a:r>
            <a:r>
              <a:rPr lang="it-IT" sz="4000" b="1" dirty="0" smtClean="0">
                <a:solidFill>
                  <a:srgbClr val="00B050"/>
                </a:solidFill>
              </a:rPr>
              <a:t>»</a:t>
            </a:r>
            <a:endParaRPr lang="it-IT" sz="4000" b="1" dirty="0">
              <a:solidFill>
                <a:srgbClr val="00B050"/>
              </a:solidFill>
            </a:endParaRPr>
          </a:p>
        </p:txBody>
      </p:sp>
      <p:sp>
        <p:nvSpPr>
          <p:cNvPr id="3" name="Rettangolo 2"/>
          <p:cNvSpPr/>
          <p:nvPr/>
        </p:nvSpPr>
        <p:spPr>
          <a:xfrm>
            <a:off x="838097" y="1930165"/>
            <a:ext cx="10723420" cy="4708981"/>
          </a:xfrm>
          <a:prstGeom prst="rect">
            <a:avLst/>
          </a:prstGeom>
        </p:spPr>
        <p:txBody>
          <a:bodyPr wrap="square">
            <a:spAutoFit/>
          </a:bodyPr>
          <a:lstStyle/>
          <a:p>
            <a:endParaRPr lang="it-IT" sz="2400" dirty="0" smtClean="0"/>
          </a:p>
          <a:p>
            <a:r>
              <a:rPr lang="it-IT" sz="2400" dirty="0" smtClean="0"/>
              <a:t>The </a:t>
            </a:r>
            <a:r>
              <a:rPr lang="it-IT" sz="2400" dirty="0" err="1"/>
              <a:t>permanent</a:t>
            </a:r>
            <a:r>
              <a:rPr lang="it-IT" sz="2400" dirty="0"/>
              <a:t> </a:t>
            </a:r>
            <a:r>
              <a:rPr lang="it-IT" sz="2400" dirty="0" err="1"/>
              <a:t>working</a:t>
            </a:r>
            <a:r>
              <a:rPr lang="it-IT" sz="2400" dirty="0"/>
              <a:t> </a:t>
            </a:r>
            <a:r>
              <a:rPr lang="it-IT" sz="2400" dirty="0" err="1"/>
              <a:t>table</a:t>
            </a:r>
            <a:r>
              <a:rPr lang="it-IT" sz="2400" dirty="0"/>
              <a:t> </a:t>
            </a:r>
            <a:r>
              <a:rPr lang="it-IT" sz="2400" dirty="0" err="1"/>
              <a:t>is</a:t>
            </a:r>
            <a:r>
              <a:rPr lang="it-IT" sz="2400" dirty="0"/>
              <a:t> </a:t>
            </a:r>
            <a:r>
              <a:rPr lang="it-IT" sz="2400" dirty="0" err="1"/>
              <a:t>coordinated</a:t>
            </a:r>
            <a:r>
              <a:rPr lang="it-IT" sz="2400" dirty="0"/>
              <a:t> by the </a:t>
            </a:r>
            <a:r>
              <a:rPr lang="it-IT" sz="2400" dirty="0">
                <a:solidFill>
                  <a:srgbClr val="00B050"/>
                </a:solidFill>
              </a:rPr>
              <a:t>Central </a:t>
            </a:r>
            <a:r>
              <a:rPr lang="it-IT" sz="2400" dirty="0" err="1">
                <a:solidFill>
                  <a:srgbClr val="00B050"/>
                </a:solidFill>
              </a:rPr>
              <a:t>Directorate</a:t>
            </a:r>
            <a:r>
              <a:rPr lang="it-IT" sz="2400" dirty="0">
                <a:solidFill>
                  <a:srgbClr val="00B050"/>
                </a:solidFill>
              </a:rPr>
              <a:t> for </a:t>
            </a:r>
            <a:r>
              <a:rPr lang="it-IT" sz="2400" dirty="0" err="1">
                <a:solidFill>
                  <a:srgbClr val="00B050"/>
                </a:solidFill>
              </a:rPr>
              <a:t>Health</a:t>
            </a:r>
            <a:r>
              <a:rPr lang="it-IT" sz="2400" dirty="0">
                <a:solidFill>
                  <a:srgbClr val="00B050"/>
                </a:solidFill>
              </a:rPr>
              <a:t>, Social </a:t>
            </a:r>
            <a:r>
              <a:rPr lang="it-IT" sz="2400" dirty="0" err="1">
                <a:solidFill>
                  <a:srgbClr val="00B050"/>
                </a:solidFill>
              </a:rPr>
              <a:t>Policies</a:t>
            </a:r>
            <a:r>
              <a:rPr lang="it-IT" sz="2400" dirty="0">
                <a:solidFill>
                  <a:srgbClr val="00B050"/>
                </a:solidFill>
              </a:rPr>
              <a:t> and </a:t>
            </a:r>
            <a:r>
              <a:rPr lang="it-IT" sz="2400" dirty="0" err="1">
                <a:solidFill>
                  <a:srgbClr val="00B050"/>
                </a:solidFill>
              </a:rPr>
              <a:t>Disability</a:t>
            </a:r>
            <a:r>
              <a:rPr lang="it-IT" sz="2400" dirty="0"/>
              <a:t>. The 7 Centrale </a:t>
            </a:r>
            <a:r>
              <a:rPr lang="it-IT" sz="2400" dirty="0" err="1"/>
              <a:t>Directorates</a:t>
            </a:r>
            <a:r>
              <a:rPr lang="it-IT" sz="2400" dirty="0"/>
              <a:t> are: </a:t>
            </a:r>
            <a:endParaRPr lang="it-IT" sz="2400" dirty="0" smtClean="0"/>
          </a:p>
          <a:p>
            <a:endParaRPr lang="it-IT" sz="2400" dirty="0" smtClean="0"/>
          </a:p>
          <a:p>
            <a:pPr marL="285750" indent="-285750">
              <a:buClr>
                <a:srgbClr val="00B050"/>
              </a:buClr>
              <a:buFont typeface="Wingdings" panose="05000000000000000000" pitchFamily="2" charset="2"/>
              <a:buChar char="Ø"/>
            </a:pPr>
            <a:r>
              <a:rPr lang="it-IT" sz="2400" dirty="0" smtClean="0"/>
              <a:t>Central </a:t>
            </a:r>
            <a:r>
              <a:rPr lang="it-IT" sz="2400" dirty="0" err="1"/>
              <a:t>Directorate</a:t>
            </a:r>
            <a:r>
              <a:rPr lang="it-IT" sz="2400" dirty="0"/>
              <a:t> for </a:t>
            </a:r>
            <a:r>
              <a:rPr lang="it-IT" sz="2400" dirty="0" err="1"/>
              <a:t>Health</a:t>
            </a:r>
            <a:r>
              <a:rPr lang="it-IT" sz="2400" dirty="0"/>
              <a:t>, Social </a:t>
            </a:r>
            <a:r>
              <a:rPr lang="it-IT" sz="2400" dirty="0" err="1"/>
              <a:t>Policies</a:t>
            </a:r>
            <a:r>
              <a:rPr lang="it-IT" sz="2400" dirty="0"/>
              <a:t> and </a:t>
            </a:r>
            <a:r>
              <a:rPr lang="it-IT" sz="2400" dirty="0" err="1"/>
              <a:t>Disability</a:t>
            </a:r>
            <a:r>
              <a:rPr lang="it-IT" sz="2400" dirty="0" smtClean="0"/>
              <a:t>;</a:t>
            </a:r>
          </a:p>
          <a:p>
            <a:pPr marL="285750" indent="-285750">
              <a:buClr>
                <a:srgbClr val="00B050"/>
              </a:buClr>
              <a:buFont typeface="Wingdings" panose="05000000000000000000" pitchFamily="2" charset="2"/>
              <a:buChar char="Ø"/>
            </a:pPr>
            <a:r>
              <a:rPr lang="it-IT" sz="2400" dirty="0" smtClean="0"/>
              <a:t> </a:t>
            </a:r>
            <a:r>
              <a:rPr lang="it-IT" sz="2400" dirty="0"/>
              <a:t>Central </a:t>
            </a:r>
            <a:r>
              <a:rPr lang="it-IT" sz="2400" dirty="0" err="1"/>
              <a:t>Directorate</a:t>
            </a:r>
            <a:r>
              <a:rPr lang="it-IT" sz="2400" dirty="0"/>
              <a:t> for Work, Training, </a:t>
            </a:r>
            <a:r>
              <a:rPr lang="it-IT" sz="2400" dirty="0" err="1"/>
              <a:t>Education</a:t>
            </a:r>
            <a:r>
              <a:rPr lang="it-IT" sz="2400" dirty="0"/>
              <a:t> and Family; </a:t>
            </a:r>
            <a:endParaRPr lang="it-IT" sz="2400" dirty="0" smtClean="0"/>
          </a:p>
          <a:p>
            <a:pPr marL="285750" indent="-285750">
              <a:buClr>
                <a:srgbClr val="00B050"/>
              </a:buClr>
              <a:buFont typeface="Wingdings" panose="05000000000000000000" pitchFamily="2" charset="2"/>
              <a:buChar char="Ø"/>
            </a:pPr>
            <a:r>
              <a:rPr lang="it-IT" sz="2400" dirty="0" smtClean="0"/>
              <a:t>Central </a:t>
            </a:r>
            <a:r>
              <a:rPr lang="it-IT" sz="2400" dirty="0" err="1"/>
              <a:t>Directorate</a:t>
            </a:r>
            <a:r>
              <a:rPr lang="it-IT" sz="2400" dirty="0"/>
              <a:t> for </a:t>
            </a:r>
            <a:r>
              <a:rPr lang="it-IT" sz="2400" dirty="0" err="1"/>
              <a:t>Infrastructures</a:t>
            </a:r>
            <a:r>
              <a:rPr lang="it-IT" sz="2400" dirty="0"/>
              <a:t> and </a:t>
            </a:r>
            <a:r>
              <a:rPr lang="it-IT" sz="2400" dirty="0" err="1"/>
              <a:t>local</a:t>
            </a:r>
            <a:r>
              <a:rPr lang="it-IT" sz="2400" dirty="0"/>
              <a:t> </a:t>
            </a:r>
            <a:r>
              <a:rPr lang="it-IT" sz="2400" dirty="0" err="1"/>
              <a:t>areas</a:t>
            </a:r>
            <a:r>
              <a:rPr lang="it-IT" sz="2400" dirty="0"/>
              <a:t>; </a:t>
            </a:r>
            <a:endParaRPr lang="it-IT" sz="2400" dirty="0" smtClean="0"/>
          </a:p>
          <a:p>
            <a:pPr marL="285750" indent="-285750">
              <a:buClr>
                <a:srgbClr val="00B050"/>
              </a:buClr>
              <a:buFont typeface="Wingdings" panose="05000000000000000000" pitchFamily="2" charset="2"/>
              <a:buChar char="Ø"/>
            </a:pPr>
            <a:r>
              <a:rPr lang="it-IT" sz="2400" dirty="0" smtClean="0"/>
              <a:t>Central </a:t>
            </a:r>
            <a:r>
              <a:rPr lang="it-IT" sz="2400" dirty="0" err="1"/>
              <a:t>Directorate</a:t>
            </a:r>
            <a:r>
              <a:rPr lang="it-IT" sz="2400" dirty="0"/>
              <a:t> for Culture and Sports</a:t>
            </a:r>
            <a:r>
              <a:rPr lang="it-IT" sz="2400" dirty="0" smtClean="0"/>
              <a:t>;</a:t>
            </a:r>
          </a:p>
          <a:p>
            <a:pPr marL="285750" indent="-285750">
              <a:buClr>
                <a:srgbClr val="00B050"/>
              </a:buClr>
              <a:buFont typeface="Wingdings" panose="05000000000000000000" pitchFamily="2" charset="2"/>
              <a:buChar char="Ø"/>
            </a:pPr>
            <a:r>
              <a:rPr lang="it-IT" sz="2400" dirty="0" smtClean="0"/>
              <a:t>Central </a:t>
            </a:r>
            <a:r>
              <a:rPr lang="it-IT" sz="2400" dirty="0" err="1"/>
              <a:t>Directorate</a:t>
            </a:r>
            <a:r>
              <a:rPr lang="it-IT" sz="2400" dirty="0"/>
              <a:t> for Production </a:t>
            </a:r>
            <a:r>
              <a:rPr lang="it-IT" sz="2400" dirty="0" err="1"/>
              <a:t>Activities</a:t>
            </a:r>
            <a:r>
              <a:rPr lang="it-IT" sz="2400" dirty="0"/>
              <a:t>; </a:t>
            </a:r>
            <a:endParaRPr lang="it-IT" sz="2400" dirty="0" smtClean="0"/>
          </a:p>
          <a:p>
            <a:pPr marL="285750" indent="-285750">
              <a:buClr>
                <a:srgbClr val="00B050"/>
              </a:buClr>
              <a:buFont typeface="Wingdings" panose="05000000000000000000" pitchFamily="2" charset="2"/>
              <a:buChar char="Ø"/>
            </a:pPr>
            <a:r>
              <a:rPr lang="it-IT" sz="2400" dirty="0" smtClean="0"/>
              <a:t>General </a:t>
            </a:r>
            <a:r>
              <a:rPr lang="it-IT" sz="2400" dirty="0" err="1"/>
              <a:t>Directorate</a:t>
            </a:r>
            <a:r>
              <a:rPr lang="it-IT" sz="2400" dirty="0"/>
              <a:t>; </a:t>
            </a:r>
            <a:endParaRPr lang="it-IT" sz="2400" dirty="0" smtClean="0"/>
          </a:p>
          <a:p>
            <a:pPr marL="285750" indent="-285750">
              <a:buClr>
                <a:srgbClr val="00B050"/>
              </a:buClr>
              <a:buFont typeface="Wingdings" panose="05000000000000000000" pitchFamily="2" charset="2"/>
              <a:buChar char="Ø"/>
            </a:pPr>
            <a:r>
              <a:rPr lang="it-IT" sz="2400" dirty="0" smtClean="0"/>
              <a:t>Central </a:t>
            </a:r>
            <a:r>
              <a:rPr lang="it-IT" sz="2400" dirty="0" err="1"/>
              <a:t>Directorate</a:t>
            </a:r>
            <a:r>
              <a:rPr lang="it-IT" sz="2400" dirty="0"/>
              <a:t> for Local </a:t>
            </a:r>
            <a:r>
              <a:rPr lang="it-IT" sz="2400" dirty="0" err="1"/>
              <a:t>Authorities</a:t>
            </a:r>
            <a:r>
              <a:rPr lang="it-IT" sz="2400" dirty="0"/>
              <a:t>, Security and </a:t>
            </a:r>
            <a:r>
              <a:rPr lang="it-IT" sz="2400" dirty="0" err="1"/>
              <a:t>Immigration</a:t>
            </a:r>
            <a:r>
              <a:rPr lang="it-IT" sz="2400" dirty="0"/>
              <a:t> </a:t>
            </a:r>
            <a:r>
              <a:rPr lang="it-IT" sz="2400" dirty="0" err="1"/>
              <a:t>policies</a:t>
            </a:r>
            <a:endParaRPr lang="it-IT" sz="2400" b="1" dirty="0" smtClean="0"/>
          </a:p>
          <a:p>
            <a:r>
              <a:rPr lang="it-IT" dirty="0"/>
              <a:t/>
            </a:r>
            <a:br>
              <a:rPr lang="it-IT" dirty="0"/>
            </a:br>
            <a:endParaRPr lang="it-IT" dirty="0"/>
          </a:p>
        </p:txBody>
      </p:sp>
      <p:grpSp>
        <p:nvGrpSpPr>
          <p:cNvPr id="4" name="Group 2"/>
          <p:cNvGrpSpPr>
            <a:grpSpLocks/>
          </p:cNvGrpSpPr>
          <p:nvPr/>
        </p:nvGrpSpPr>
        <p:grpSpPr bwMode="auto">
          <a:xfrm>
            <a:off x="0" y="76977"/>
            <a:ext cx="2879339" cy="6510338"/>
            <a:chOff x="0" y="73"/>
            <a:chExt cx="1552" cy="4101"/>
          </a:xfrm>
        </p:grpSpPr>
        <p:pic>
          <p:nvPicPr>
            <p:cNvPr id="5" name="Picture 3" descr="_logo_fvg_250_re_"/>
            <p:cNvPicPr>
              <a:picLocks noChangeAspect="1" noChangeArrowheads="1"/>
            </p:cNvPicPr>
            <p:nvPr/>
          </p:nvPicPr>
          <p:blipFill>
            <a:blip r:embed="rId2"/>
            <a:srcRect/>
            <a:stretch>
              <a:fillRect/>
            </a:stretch>
          </p:blipFill>
          <p:spPr bwMode="auto">
            <a:xfrm>
              <a:off x="68" y="73"/>
              <a:ext cx="1484" cy="332"/>
            </a:xfrm>
            <a:prstGeom prst="rect">
              <a:avLst/>
            </a:prstGeom>
            <a:noFill/>
            <a:ln w="9525">
              <a:noFill/>
              <a:miter lim="800000"/>
              <a:headEnd/>
              <a:tailEnd/>
            </a:ln>
          </p:spPr>
        </p:pic>
        <p:sp>
          <p:nvSpPr>
            <p:cNvPr id="6"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7"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8"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37240864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81025" y="340502"/>
            <a:ext cx="10925033" cy="1325563"/>
          </a:xfrm>
        </p:spPr>
        <p:txBody>
          <a:bodyPr>
            <a:normAutofit/>
          </a:bodyPr>
          <a:lstStyle/>
          <a:p>
            <a:pPr algn="ctr"/>
            <a:r>
              <a:rPr lang="it-IT" sz="4000" b="1" dirty="0" err="1" smtClean="0">
                <a:solidFill>
                  <a:srgbClr val="00B050"/>
                </a:solidFill>
              </a:rPr>
              <a:t>Regional</a:t>
            </a:r>
            <a:r>
              <a:rPr lang="it-IT" sz="4000" b="1" dirty="0" smtClean="0">
                <a:solidFill>
                  <a:srgbClr val="00B050"/>
                </a:solidFill>
              </a:rPr>
              <a:t> </a:t>
            </a:r>
            <a:r>
              <a:rPr lang="it-IT" sz="4000" b="1" dirty="0">
                <a:solidFill>
                  <a:srgbClr val="00B050"/>
                </a:solidFill>
              </a:rPr>
              <a:t>Law </a:t>
            </a:r>
            <a:r>
              <a:rPr lang="it-IT" sz="4000" b="1" dirty="0" smtClean="0">
                <a:solidFill>
                  <a:srgbClr val="00B050"/>
                </a:solidFill>
              </a:rPr>
              <a:t>22/2014 «Promotion </a:t>
            </a:r>
            <a:r>
              <a:rPr lang="it-IT" sz="4000" b="1" dirty="0">
                <a:solidFill>
                  <a:srgbClr val="00B050"/>
                </a:solidFill>
              </a:rPr>
              <a:t>of </a:t>
            </a:r>
            <a:r>
              <a:rPr lang="it-IT" sz="4000" b="1" dirty="0" err="1">
                <a:solidFill>
                  <a:srgbClr val="00B050"/>
                </a:solidFill>
              </a:rPr>
              <a:t>active</a:t>
            </a:r>
            <a:r>
              <a:rPr lang="it-IT" sz="4000" b="1" dirty="0">
                <a:solidFill>
                  <a:srgbClr val="00B050"/>
                </a:solidFill>
              </a:rPr>
              <a:t> </a:t>
            </a:r>
            <a:r>
              <a:rPr lang="it-IT" sz="4000" b="1" dirty="0" err="1" smtClean="0">
                <a:solidFill>
                  <a:srgbClr val="00B050"/>
                </a:solidFill>
              </a:rPr>
              <a:t>ageing</a:t>
            </a:r>
            <a:r>
              <a:rPr lang="it-IT" sz="4000" b="1" dirty="0" smtClean="0">
                <a:solidFill>
                  <a:srgbClr val="00B050"/>
                </a:solidFill>
              </a:rPr>
              <a:t>»</a:t>
            </a:r>
            <a:endParaRPr lang="it-IT" sz="4000" b="1" dirty="0">
              <a:solidFill>
                <a:srgbClr val="00B050"/>
              </a:solidFill>
            </a:endParaRPr>
          </a:p>
        </p:txBody>
      </p:sp>
      <p:sp>
        <p:nvSpPr>
          <p:cNvPr id="3" name="Rettangolo 2"/>
          <p:cNvSpPr/>
          <p:nvPr/>
        </p:nvSpPr>
        <p:spPr>
          <a:xfrm>
            <a:off x="681026" y="1620027"/>
            <a:ext cx="11219822" cy="5386090"/>
          </a:xfrm>
          <a:prstGeom prst="rect">
            <a:avLst/>
          </a:prstGeom>
        </p:spPr>
        <p:txBody>
          <a:bodyPr wrap="square">
            <a:spAutoFit/>
          </a:bodyPr>
          <a:lstStyle/>
          <a:p>
            <a:pPr lvl="0" algn="ctr"/>
            <a:r>
              <a:rPr lang="en-GB" sz="2800" dirty="0"/>
              <a:t>The innovative strategies of Regional Law 22/2014 and their areas of </a:t>
            </a:r>
            <a:r>
              <a:rPr lang="en-GB" sz="2800" dirty="0" smtClean="0"/>
              <a:t>implementation</a:t>
            </a:r>
          </a:p>
          <a:p>
            <a:pPr lvl="0" algn="ctr"/>
            <a:endParaRPr lang="it-IT" sz="2800" dirty="0"/>
          </a:p>
          <a:p>
            <a:pPr marL="800100" lvl="1" indent="-342900">
              <a:buFont typeface="+mj-lt"/>
              <a:buAutoNum type="arabicPeriod"/>
            </a:pPr>
            <a:r>
              <a:rPr lang="en-GB" sz="2800" dirty="0"/>
              <a:t>Family policies</a:t>
            </a:r>
            <a:endParaRPr lang="it-IT" sz="2800" dirty="0"/>
          </a:p>
          <a:p>
            <a:pPr marL="800100" lvl="1" indent="-342900">
              <a:buFont typeface="+mj-lt"/>
              <a:buAutoNum type="arabicPeriod"/>
            </a:pPr>
            <a:r>
              <a:rPr lang="en-GB" sz="2800" dirty="0"/>
              <a:t>Training</a:t>
            </a:r>
            <a:endParaRPr lang="it-IT" sz="2800" dirty="0"/>
          </a:p>
          <a:p>
            <a:pPr marL="800100" lvl="1" indent="-342900">
              <a:buFont typeface="+mj-lt"/>
              <a:buAutoNum type="arabicPeriod"/>
            </a:pPr>
            <a:r>
              <a:rPr lang="en-GB" sz="2800" dirty="0"/>
              <a:t>Civil commitment</a:t>
            </a:r>
            <a:endParaRPr lang="it-IT" sz="2800" dirty="0"/>
          </a:p>
          <a:p>
            <a:pPr marL="800100" lvl="1" indent="-342900">
              <a:buFont typeface="+mj-lt"/>
              <a:buAutoNum type="arabicPeriod"/>
            </a:pPr>
            <a:r>
              <a:rPr lang="en-GB" sz="2800" dirty="0"/>
              <a:t>Culture and social tourism:</a:t>
            </a:r>
            <a:endParaRPr lang="it-IT" sz="2800" dirty="0"/>
          </a:p>
          <a:p>
            <a:pPr marL="800100" lvl="1" indent="-342900">
              <a:buFont typeface="+mj-lt"/>
              <a:buAutoNum type="arabicPeriod"/>
            </a:pPr>
            <a:r>
              <a:rPr lang="en-GB" sz="2800" dirty="0"/>
              <a:t>Social transport</a:t>
            </a:r>
            <a:endParaRPr lang="it-IT" sz="2800" dirty="0"/>
          </a:p>
          <a:p>
            <a:pPr marL="800100" lvl="1" indent="-342900">
              <a:buFont typeface="+mj-lt"/>
              <a:buAutoNum type="arabicPeriod"/>
            </a:pPr>
            <a:r>
              <a:rPr lang="en-GB" sz="2800" dirty="0"/>
              <a:t>Health and wellness</a:t>
            </a:r>
            <a:endParaRPr lang="it-IT" sz="2800" dirty="0"/>
          </a:p>
          <a:p>
            <a:pPr marL="800100" lvl="1" indent="-342900">
              <a:buFont typeface="+mj-lt"/>
              <a:buAutoNum type="arabicPeriod"/>
            </a:pPr>
            <a:r>
              <a:rPr lang="en-GB" sz="2800" dirty="0"/>
              <a:t>Home, access to information, services and new technologies</a:t>
            </a:r>
            <a:endParaRPr lang="it-IT" sz="2800" dirty="0"/>
          </a:p>
          <a:p>
            <a:pPr marL="800100" lvl="1" indent="-342900">
              <a:buFont typeface="+mj-lt"/>
              <a:buAutoNum type="arabicPeriod"/>
            </a:pPr>
            <a:r>
              <a:rPr lang="en-GB" sz="2800" dirty="0"/>
              <a:t>Conclusion of working life</a:t>
            </a:r>
            <a:endParaRPr lang="it-IT" sz="2800" dirty="0"/>
          </a:p>
          <a:p>
            <a:r>
              <a:rPr lang="it-IT" dirty="0"/>
              <a:t/>
            </a:r>
            <a:br>
              <a:rPr lang="it-IT" dirty="0"/>
            </a:br>
            <a:endParaRPr lang="it-IT" dirty="0"/>
          </a:p>
        </p:txBody>
      </p:sp>
      <p:grpSp>
        <p:nvGrpSpPr>
          <p:cNvPr id="4" name="Group 2"/>
          <p:cNvGrpSpPr>
            <a:grpSpLocks/>
          </p:cNvGrpSpPr>
          <p:nvPr/>
        </p:nvGrpSpPr>
        <p:grpSpPr bwMode="auto">
          <a:xfrm>
            <a:off x="0" y="76977"/>
            <a:ext cx="2879339" cy="6510338"/>
            <a:chOff x="0" y="73"/>
            <a:chExt cx="1552" cy="4101"/>
          </a:xfrm>
        </p:grpSpPr>
        <p:pic>
          <p:nvPicPr>
            <p:cNvPr id="5" name="Picture 3" descr="_logo_fvg_250_re_"/>
            <p:cNvPicPr>
              <a:picLocks noChangeAspect="1" noChangeArrowheads="1"/>
            </p:cNvPicPr>
            <p:nvPr/>
          </p:nvPicPr>
          <p:blipFill>
            <a:blip r:embed="rId2"/>
            <a:srcRect/>
            <a:stretch>
              <a:fillRect/>
            </a:stretch>
          </p:blipFill>
          <p:spPr bwMode="auto">
            <a:xfrm>
              <a:off x="68" y="73"/>
              <a:ext cx="1484" cy="332"/>
            </a:xfrm>
            <a:prstGeom prst="rect">
              <a:avLst/>
            </a:prstGeom>
            <a:noFill/>
            <a:ln w="9525">
              <a:noFill/>
              <a:miter lim="800000"/>
              <a:headEnd/>
              <a:tailEnd/>
            </a:ln>
          </p:spPr>
        </p:pic>
        <p:sp>
          <p:nvSpPr>
            <p:cNvPr id="6"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7"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8"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22973822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pPr algn="ctr"/>
            <a:r>
              <a:rPr lang="it-IT" b="1" dirty="0" err="1" smtClean="0">
                <a:solidFill>
                  <a:srgbClr val="00B050"/>
                </a:solidFill>
              </a:rPr>
              <a:t>Healthy</a:t>
            </a:r>
            <a:r>
              <a:rPr lang="it-IT" b="1" dirty="0" smtClean="0">
                <a:solidFill>
                  <a:srgbClr val="00B050"/>
                </a:solidFill>
              </a:rPr>
              <a:t> </a:t>
            </a:r>
            <a:r>
              <a:rPr lang="it-IT" b="1" dirty="0" err="1" smtClean="0">
                <a:solidFill>
                  <a:srgbClr val="00B050"/>
                </a:solidFill>
              </a:rPr>
              <a:t>Ageing</a:t>
            </a:r>
            <a:r>
              <a:rPr lang="it-IT" b="1" dirty="0" smtClean="0">
                <a:solidFill>
                  <a:srgbClr val="00B050"/>
                </a:solidFill>
              </a:rPr>
              <a:t> web </a:t>
            </a:r>
            <a:r>
              <a:rPr lang="it-IT" b="1" dirty="0" err="1" smtClean="0">
                <a:solidFill>
                  <a:srgbClr val="00B050"/>
                </a:solidFill>
              </a:rPr>
              <a:t>portal</a:t>
            </a:r>
            <a:endParaRPr lang="it-IT" b="1" dirty="0">
              <a:solidFill>
                <a:srgbClr val="00B050"/>
              </a:solidFill>
            </a:endParaRPr>
          </a:p>
        </p:txBody>
      </p:sp>
      <p:sp>
        <p:nvSpPr>
          <p:cNvPr id="6" name="Rettangolo 5"/>
          <p:cNvSpPr/>
          <p:nvPr/>
        </p:nvSpPr>
        <p:spPr>
          <a:xfrm>
            <a:off x="3425450" y="5716071"/>
            <a:ext cx="4312399" cy="646331"/>
          </a:xfrm>
          <a:prstGeom prst="rect">
            <a:avLst/>
          </a:prstGeom>
        </p:spPr>
        <p:txBody>
          <a:bodyPr wrap="none">
            <a:spAutoFit/>
          </a:bodyPr>
          <a:lstStyle/>
          <a:p>
            <a:r>
              <a:rPr lang="it-IT" dirty="0">
                <a:hlinkClick r:id="rId2"/>
              </a:rPr>
              <a:t>https://invecchiamentoattivo.regione.fvg.it</a:t>
            </a:r>
            <a:r>
              <a:rPr lang="it-IT" dirty="0" smtClean="0">
                <a:hlinkClick r:id="rId2"/>
              </a:rPr>
              <a:t>/</a:t>
            </a:r>
            <a:endParaRPr lang="it-IT" dirty="0" smtClean="0"/>
          </a:p>
          <a:p>
            <a:endParaRPr lang="it-IT" dirty="0"/>
          </a:p>
        </p:txBody>
      </p:sp>
      <p:sp>
        <p:nvSpPr>
          <p:cNvPr id="2" name="Rettangolo 1"/>
          <p:cNvSpPr/>
          <p:nvPr/>
        </p:nvSpPr>
        <p:spPr>
          <a:xfrm>
            <a:off x="838199" y="1582341"/>
            <a:ext cx="10177463" cy="4524315"/>
          </a:xfrm>
          <a:prstGeom prst="rect">
            <a:avLst/>
          </a:prstGeom>
        </p:spPr>
        <p:txBody>
          <a:bodyPr wrap="square">
            <a:spAutoFit/>
          </a:bodyPr>
          <a:lstStyle/>
          <a:p>
            <a:r>
              <a:rPr lang="en-US" sz="2400" dirty="0"/>
              <a:t>In 2017, the active ageing web </a:t>
            </a:r>
            <a:r>
              <a:rPr lang="en-US" sz="2400" dirty="0" smtClean="0"/>
              <a:t>portal </a:t>
            </a:r>
            <a:r>
              <a:rPr lang="en-US" sz="2400" dirty="0"/>
              <a:t>was created to respond to the requests of associations and entities that participated in writing the three-year </a:t>
            </a:r>
            <a:r>
              <a:rPr lang="en-US" sz="2400" dirty="0" err="1"/>
              <a:t>programme</a:t>
            </a:r>
            <a:r>
              <a:rPr lang="en-US" sz="2400" dirty="0"/>
              <a:t> for implementation of the 2014 law and in promoting healthy ageing. </a:t>
            </a:r>
            <a:endParaRPr lang="en-US" sz="2400" dirty="0" smtClean="0"/>
          </a:p>
          <a:p>
            <a:endParaRPr lang="en-US" sz="2400" dirty="0" smtClean="0"/>
          </a:p>
          <a:p>
            <a:r>
              <a:rPr lang="en-US" sz="2400" dirty="0" smtClean="0"/>
              <a:t>The </a:t>
            </a:r>
            <a:r>
              <a:rPr lang="en-US" sz="2400" dirty="0"/>
              <a:t>web portal aims:</a:t>
            </a:r>
          </a:p>
          <a:p>
            <a:r>
              <a:rPr lang="en-US" sz="2400" dirty="0"/>
              <a:t>•	to give visibility to activities and initiatives for healthy ageing that Friuli-Venezia Giulia has put in place;</a:t>
            </a:r>
          </a:p>
          <a:p>
            <a:r>
              <a:rPr lang="en-US" sz="2400" dirty="0"/>
              <a:t>•	to support networking of people concerned with healthy ageing; </a:t>
            </a:r>
          </a:p>
          <a:p>
            <a:r>
              <a:rPr lang="en-US" sz="2400" dirty="0"/>
              <a:t>•	to share information, best practices, collaboration opportunities and give greater visibility to work in the field.</a:t>
            </a:r>
          </a:p>
          <a:p>
            <a:r>
              <a:rPr lang="en-US" sz="2400" dirty="0" smtClean="0"/>
              <a:t> </a:t>
            </a:r>
          </a:p>
          <a:p>
            <a:r>
              <a:rPr lang="en-US" sz="2400" dirty="0" smtClean="0"/>
              <a:t>                                        </a:t>
            </a:r>
            <a:endParaRPr lang="en-US" sz="2400" dirty="0"/>
          </a:p>
        </p:txBody>
      </p:sp>
      <p:grpSp>
        <p:nvGrpSpPr>
          <p:cNvPr id="7" name="Group 2"/>
          <p:cNvGrpSpPr>
            <a:grpSpLocks/>
          </p:cNvGrpSpPr>
          <p:nvPr/>
        </p:nvGrpSpPr>
        <p:grpSpPr bwMode="auto">
          <a:xfrm>
            <a:off x="0" y="76977"/>
            <a:ext cx="2879339" cy="6510338"/>
            <a:chOff x="0" y="73"/>
            <a:chExt cx="1552" cy="4101"/>
          </a:xfrm>
        </p:grpSpPr>
        <p:pic>
          <p:nvPicPr>
            <p:cNvPr id="8"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9"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6"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23414159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33398"/>
          </a:xfrm>
          <a:prstGeom prst="rect">
            <a:avLst/>
          </a:prstGeom>
        </p:spPr>
      </p:pic>
    </p:spTree>
    <p:extLst>
      <p:ext uri="{BB962C8B-B14F-4D97-AF65-F5344CB8AC3E}">
        <p14:creationId xmlns:p14="http://schemas.microsoft.com/office/powerpoint/2010/main" val="42081663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8585" y="834048"/>
            <a:ext cx="11430000" cy="1325563"/>
          </a:xfrm>
        </p:spPr>
        <p:txBody>
          <a:bodyPr>
            <a:normAutofit fontScale="90000"/>
          </a:bodyPr>
          <a:lstStyle/>
          <a:p>
            <a:pPr algn="ctr"/>
            <a:r>
              <a:rPr lang="en-US" sz="3600" dirty="0" smtClean="0">
                <a:latin typeface="DecimaWE Rg" panose="02000000000000000000" pitchFamily="2" charset="0"/>
              </a:rPr>
              <a:t> </a:t>
            </a:r>
            <a:r>
              <a:rPr lang="en-US" sz="3600" b="1" dirty="0">
                <a:solidFill>
                  <a:srgbClr val="00B050"/>
                </a:solidFill>
                <a:latin typeface="DecimaWE Rg" panose="02000000000000000000" pitchFamily="2" charset="0"/>
              </a:rPr>
              <a:t>Friuli-Venezia Giulia’s regional government </a:t>
            </a:r>
            <a:r>
              <a:rPr lang="en-US" sz="3600" b="1" dirty="0" smtClean="0">
                <a:solidFill>
                  <a:srgbClr val="00B050"/>
                </a:solidFill>
                <a:latin typeface="DecimaWE Rg" panose="02000000000000000000" pitchFamily="2" charset="0"/>
              </a:rPr>
              <a:t>has promoted </a:t>
            </a:r>
            <a:r>
              <a:rPr lang="en-US" sz="3600" b="1" dirty="0">
                <a:solidFill>
                  <a:srgbClr val="00B050"/>
                </a:solidFill>
                <a:latin typeface="DecimaWE Rg" panose="02000000000000000000" pitchFamily="2" charset="0"/>
              </a:rPr>
              <a:t>policies to support home care by:</a:t>
            </a:r>
            <a:br>
              <a:rPr lang="en-US" sz="3600" b="1" dirty="0">
                <a:solidFill>
                  <a:srgbClr val="00B050"/>
                </a:solidFill>
                <a:latin typeface="DecimaWE Rg" panose="02000000000000000000" pitchFamily="2" charset="0"/>
              </a:rPr>
            </a:br>
            <a:endParaRPr lang="it-IT" sz="3600" b="1" dirty="0">
              <a:solidFill>
                <a:srgbClr val="00B050"/>
              </a:solidFill>
              <a:latin typeface="DecimaWE Rg" panose="02000000000000000000" pitchFamily="2" charset="0"/>
            </a:endParaRPr>
          </a:p>
        </p:txBody>
      </p:sp>
      <p:sp>
        <p:nvSpPr>
          <p:cNvPr id="3" name="Rettangolo 2"/>
          <p:cNvSpPr/>
          <p:nvPr/>
        </p:nvSpPr>
        <p:spPr>
          <a:xfrm>
            <a:off x="1389304" y="2159611"/>
            <a:ext cx="9911742" cy="3416320"/>
          </a:xfrm>
          <a:prstGeom prst="rect">
            <a:avLst/>
          </a:prstGeom>
        </p:spPr>
        <p:txBody>
          <a:bodyPr wrap="square">
            <a:spAutoFit/>
          </a:bodyPr>
          <a:lstStyle/>
          <a:p>
            <a:r>
              <a:rPr lang="en-US" dirty="0" smtClean="0">
                <a:latin typeface="DecimaWE Rg" panose="02000000000000000000" pitchFamily="2" charset="0"/>
              </a:rPr>
              <a:t>• </a:t>
            </a:r>
            <a:r>
              <a:rPr lang="en-US" sz="2400" dirty="0">
                <a:latin typeface="DecimaWE Rg" panose="02000000000000000000" pitchFamily="2" charset="0"/>
              </a:rPr>
              <a:t>strengthening integrated social and health care services at </a:t>
            </a:r>
            <a:r>
              <a:rPr lang="en-US" sz="2400" dirty="0" smtClean="0">
                <a:latin typeface="DecimaWE Rg" panose="02000000000000000000" pitchFamily="2" charset="0"/>
              </a:rPr>
              <a:t>home</a:t>
            </a:r>
          </a:p>
          <a:p>
            <a:endParaRPr lang="en-US" sz="2400" dirty="0">
              <a:latin typeface="DecimaWE Rg" panose="02000000000000000000" pitchFamily="2" charset="0"/>
            </a:endParaRPr>
          </a:p>
          <a:p>
            <a:r>
              <a:rPr lang="en-US" sz="2400" dirty="0">
                <a:latin typeface="DecimaWE Rg" panose="02000000000000000000" pitchFamily="2" charset="0"/>
              </a:rPr>
              <a:t>• promoting the continuity of care between hospital and district (</a:t>
            </a:r>
            <a:r>
              <a:rPr lang="en-US" sz="2400" dirty="0" smtClean="0">
                <a:latin typeface="DecimaWE Rg" panose="02000000000000000000" pitchFamily="2" charset="0"/>
              </a:rPr>
              <a:t>health care </a:t>
            </a:r>
            <a:r>
              <a:rPr lang="en-US" sz="2400" dirty="0">
                <a:latin typeface="DecimaWE Rg" panose="02000000000000000000" pitchFamily="2" charset="0"/>
              </a:rPr>
              <a:t>districts, general practitioners, social services of municipalities</a:t>
            </a:r>
            <a:r>
              <a:rPr lang="en-US" sz="2400" dirty="0" smtClean="0">
                <a:latin typeface="DecimaWE Rg" panose="02000000000000000000" pitchFamily="2" charset="0"/>
              </a:rPr>
              <a:t>)</a:t>
            </a:r>
          </a:p>
          <a:p>
            <a:endParaRPr lang="en-US" sz="2400" dirty="0">
              <a:latin typeface="DecimaWE Rg" panose="02000000000000000000" pitchFamily="2" charset="0"/>
            </a:endParaRPr>
          </a:p>
          <a:p>
            <a:r>
              <a:rPr lang="en-US" sz="2400" dirty="0" smtClean="0">
                <a:latin typeface="DecimaWE Rg" panose="02000000000000000000" pitchFamily="2" charset="0"/>
              </a:rPr>
              <a:t>• </a:t>
            </a:r>
            <a:r>
              <a:rPr lang="en-US" sz="2400" dirty="0">
                <a:latin typeface="DecimaWE Rg" panose="02000000000000000000" pitchFamily="2" charset="0"/>
              </a:rPr>
              <a:t>promoting social housing and accessibility </a:t>
            </a:r>
            <a:r>
              <a:rPr lang="en-US" sz="2400" dirty="0" smtClean="0">
                <a:latin typeface="DecimaWE Rg" panose="02000000000000000000" pitchFamily="2" charset="0"/>
              </a:rPr>
              <a:t>initiatives</a:t>
            </a:r>
          </a:p>
          <a:p>
            <a:endParaRPr lang="en-US" sz="2400" dirty="0">
              <a:latin typeface="DecimaWE Rg" panose="02000000000000000000" pitchFamily="2" charset="0"/>
            </a:endParaRPr>
          </a:p>
          <a:p>
            <a:r>
              <a:rPr lang="en-US" sz="2400" dirty="0">
                <a:latin typeface="DecimaWE Rg" panose="02000000000000000000" pitchFamily="2" charset="0"/>
              </a:rPr>
              <a:t>• establishing a fund to support self-sufficiency and independent living </a:t>
            </a:r>
            <a:r>
              <a:rPr lang="en-US" sz="2400" dirty="0" smtClean="0">
                <a:latin typeface="DecimaWE Rg" panose="02000000000000000000" pitchFamily="2" charset="0"/>
              </a:rPr>
              <a:t>and a </a:t>
            </a:r>
            <a:r>
              <a:rPr lang="en-US" sz="2400" dirty="0">
                <a:latin typeface="DecimaWE Rg" panose="02000000000000000000" pitchFamily="2" charset="0"/>
              </a:rPr>
              <a:t>fund for intensive home care (article 10 of regional law no. 17/2008)</a:t>
            </a:r>
            <a:endParaRPr lang="it-IT" sz="2400" dirty="0">
              <a:latin typeface="DecimaWE Rg" panose="02000000000000000000" pitchFamily="2" charset="0"/>
            </a:endParaRPr>
          </a:p>
        </p:txBody>
      </p:sp>
      <p:grpSp>
        <p:nvGrpSpPr>
          <p:cNvPr id="4" name="Group 2"/>
          <p:cNvGrpSpPr>
            <a:grpSpLocks/>
          </p:cNvGrpSpPr>
          <p:nvPr/>
        </p:nvGrpSpPr>
        <p:grpSpPr bwMode="auto">
          <a:xfrm>
            <a:off x="0" y="76977"/>
            <a:ext cx="2879339" cy="6510338"/>
            <a:chOff x="0" y="73"/>
            <a:chExt cx="1552" cy="4101"/>
          </a:xfrm>
        </p:grpSpPr>
        <p:pic>
          <p:nvPicPr>
            <p:cNvPr id="5" name="Picture 3" descr="_logo_fvg_250_re_"/>
            <p:cNvPicPr>
              <a:picLocks noChangeAspect="1" noChangeArrowheads="1"/>
            </p:cNvPicPr>
            <p:nvPr/>
          </p:nvPicPr>
          <p:blipFill>
            <a:blip r:embed="rId2"/>
            <a:srcRect/>
            <a:stretch>
              <a:fillRect/>
            </a:stretch>
          </p:blipFill>
          <p:spPr bwMode="auto">
            <a:xfrm>
              <a:off x="68" y="73"/>
              <a:ext cx="1484" cy="332"/>
            </a:xfrm>
            <a:prstGeom prst="rect">
              <a:avLst/>
            </a:prstGeom>
            <a:noFill/>
            <a:ln w="9525">
              <a:noFill/>
              <a:miter lim="800000"/>
              <a:headEnd/>
              <a:tailEnd/>
            </a:ln>
          </p:spPr>
        </p:pic>
        <p:sp>
          <p:nvSpPr>
            <p:cNvPr id="6"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7"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8"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12847084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23813"/>
            <a:ext cx="2463800"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6" name="Rettangolo 5"/>
          <p:cNvSpPr/>
          <p:nvPr/>
        </p:nvSpPr>
        <p:spPr>
          <a:xfrm>
            <a:off x="2227634" y="1093276"/>
            <a:ext cx="7256834" cy="523220"/>
          </a:xfrm>
          <a:prstGeom prst="rect">
            <a:avLst/>
          </a:prstGeom>
        </p:spPr>
        <p:txBody>
          <a:bodyPr wrap="square">
            <a:spAutoFit/>
          </a:bodyPr>
          <a:lstStyle/>
          <a:p>
            <a:pPr algn="ctr"/>
            <a:endParaRPr lang="it-IT" sz="2800" b="1" dirty="0">
              <a:solidFill>
                <a:srgbClr val="00B050"/>
              </a:solidFill>
              <a:latin typeface="DecimaWE Rg" panose="02000000000000000000" pitchFamily="2" charset="0"/>
            </a:endParaRPr>
          </a:p>
        </p:txBody>
      </p:sp>
      <p:sp>
        <p:nvSpPr>
          <p:cNvPr id="3" name="Rettangolo 2"/>
          <p:cNvSpPr/>
          <p:nvPr/>
        </p:nvSpPr>
        <p:spPr>
          <a:xfrm>
            <a:off x="3357259" y="2811938"/>
            <a:ext cx="5651612" cy="1015663"/>
          </a:xfrm>
          <a:prstGeom prst="rect">
            <a:avLst/>
          </a:prstGeom>
        </p:spPr>
        <p:txBody>
          <a:bodyPr wrap="none">
            <a:spAutoFit/>
          </a:bodyPr>
          <a:lstStyle/>
          <a:p>
            <a:r>
              <a:rPr lang="it-IT" sz="6000" b="1" dirty="0" err="1" smtClean="0">
                <a:solidFill>
                  <a:schemeClr val="accent5">
                    <a:lumMod val="75000"/>
                  </a:schemeClr>
                </a:solidFill>
              </a:rPr>
              <a:t>Mapping</a:t>
            </a:r>
            <a:r>
              <a:rPr lang="it-IT" sz="6000" b="1" dirty="0" smtClean="0">
                <a:solidFill>
                  <a:schemeClr val="accent5">
                    <a:lumMod val="75000"/>
                  </a:schemeClr>
                </a:solidFill>
              </a:rPr>
              <a:t> </a:t>
            </a:r>
            <a:r>
              <a:rPr lang="it-IT" sz="6000" b="1" dirty="0" err="1">
                <a:solidFill>
                  <a:schemeClr val="accent5">
                    <a:lumMod val="75000"/>
                  </a:schemeClr>
                </a:solidFill>
              </a:rPr>
              <a:t>fragility</a:t>
            </a:r>
            <a:endParaRPr lang="it-IT" sz="6000" b="1" dirty="0">
              <a:solidFill>
                <a:schemeClr val="accent5">
                  <a:lumMod val="75000"/>
                </a:schemeClr>
              </a:solidFill>
            </a:endParaRPr>
          </a:p>
        </p:txBody>
      </p:sp>
    </p:spTree>
    <p:extLst>
      <p:ext uri="{BB962C8B-B14F-4D97-AF65-F5344CB8AC3E}">
        <p14:creationId xmlns:p14="http://schemas.microsoft.com/office/powerpoint/2010/main" val="9129321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23813"/>
            <a:ext cx="2463800"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pic>
        <p:nvPicPr>
          <p:cNvPr id="4" name="Immagin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958" y="3243263"/>
            <a:ext cx="5397290" cy="3591006"/>
          </a:xfrm>
          <a:prstGeom prst="rect">
            <a:avLst/>
          </a:prstGeom>
        </p:spPr>
      </p:pic>
      <p:sp>
        <p:nvSpPr>
          <p:cNvPr id="6" name="Rettangolo 5"/>
          <p:cNvSpPr/>
          <p:nvPr/>
        </p:nvSpPr>
        <p:spPr>
          <a:xfrm>
            <a:off x="341743" y="1179503"/>
            <a:ext cx="7256834" cy="954107"/>
          </a:xfrm>
          <a:prstGeom prst="rect">
            <a:avLst/>
          </a:prstGeom>
        </p:spPr>
        <p:txBody>
          <a:bodyPr wrap="square">
            <a:spAutoFit/>
          </a:bodyPr>
          <a:lstStyle/>
          <a:p>
            <a:pPr algn="ctr"/>
            <a:r>
              <a:rPr lang="en-US" sz="2800" b="1" dirty="0">
                <a:solidFill>
                  <a:srgbClr val="00B050"/>
                </a:solidFill>
                <a:latin typeface="DecimaWE Rg" panose="02000000000000000000" pitchFamily="2" charset="0"/>
              </a:rPr>
              <a:t>PRISMA 7: Detecting and mapping frailty among older people in Friuli </a:t>
            </a:r>
            <a:r>
              <a:rPr lang="en-US" sz="2800" b="1" dirty="0" err="1">
                <a:solidFill>
                  <a:srgbClr val="00B050"/>
                </a:solidFill>
                <a:latin typeface="DecimaWE Rg" panose="02000000000000000000" pitchFamily="2" charset="0"/>
              </a:rPr>
              <a:t>Venezia</a:t>
            </a:r>
            <a:r>
              <a:rPr lang="en-US" sz="2800" b="1" dirty="0">
                <a:solidFill>
                  <a:srgbClr val="00B050"/>
                </a:solidFill>
                <a:latin typeface="DecimaWE Rg" panose="02000000000000000000" pitchFamily="2" charset="0"/>
              </a:rPr>
              <a:t> </a:t>
            </a:r>
            <a:r>
              <a:rPr lang="en-US" sz="2800" b="1" dirty="0" smtClean="0">
                <a:solidFill>
                  <a:srgbClr val="00B050"/>
                </a:solidFill>
                <a:latin typeface="DecimaWE Rg" panose="02000000000000000000" pitchFamily="2" charset="0"/>
              </a:rPr>
              <a:t>Giulia </a:t>
            </a:r>
            <a:r>
              <a:rPr lang="en-US" sz="2800" b="1" dirty="0">
                <a:solidFill>
                  <a:srgbClr val="00B050"/>
                </a:solidFill>
                <a:latin typeface="DecimaWE Rg" panose="02000000000000000000" pitchFamily="2" charset="0"/>
              </a:rPr>
              <a:t>Italy </a:t>
            </a:r>
            <a:endParaRPr lang="it-IT" sz="2800" b="1" dirty="0">
              <a:solidFill>
                <a:srgbClr val="00B050"/>
              </a:solidFill>
              <a:latin typeface="DecimaWE Rg" panose="02000000000000000000" pitchFamily="2" charset="0"/>
            </a:endParaRPr>
          </a:p>
        </p:txBody>
      </p:sp>
      <p:pic>
        <p:nvPicPr>
          <p:cNvPr id="5" name="Immagine 4"/>
          <p:cNvPicPr>
            <a:picLocks noChangeAspect="1"/>
          </p:cNvPicPr>
          <p:nvPr/>
        </p:nvPicPr>
        <p:blipFill>
          <a:blip r:embed="rId5"/>
          <a:stretch>
            <a:fillRect/>
          </a:stretch>
        </p:blipFill>
        <p:spPr>
          <a:xfrm>
            <a:off x="7692671" y="0"/>
            <a:ext cx="4499329" cy="6002338"/>
          </a:xfrm>
          <a:prstGeom prst="rect">
            <a:avLst/>
          </a:prstGeom>
        </p:spPr>
      </p:pic>
    </p:spTree>
    <p:extLst>
      <p:ext uri="{BB962C8B-B14F-4D97-AF65-F5344CB8AC3E}">
        <p14:creationId xmlns:p14="http://schemas.microsoft.com/office/powerpoint/2010/main" val="21479721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23813"/>
            <a:ext cx="2463800"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6" name="Rettangolo 5"/>
          <p:cNvSpPr/>
          <p:nvPr/>
        </p:nvSpPr>
        <p:spPr>
          <a:xfrm>
            <a:off x="2237362" y="725624"/>
            <a:ext cx="7256834" cy="707886"/>
          </a:xfrm>
          <a:prstGeom prst="rect">
            <a:avLst/>
          </a:prstGeom>
        </p:spPr>
        <p:txBody>
          <a:bodyPr wrap="square">
            <a:spAutoFit/>
          </a:bodyPr>
          <a:lstStyle/>
          <a:p>
            <a:pPr algn="ctr"/>
            <a:r>
              <a:rPr lang="en-US" sz="4000" b="1" dirty="0">
                <a:solidFill>
                  <a:srgbClr val="00B050"/>
                </a:solidFill>
                <a:latin typeface="DecimaWE Rg" panose="02000000000000000000" pitchFamily="2" charset="0"/>
              </a:rPr>
              <a:t>PRISMA </a:t>
            </a:r>
            <a:r>
              <a:rPr lang="en-US" sz="4000" b="1" dirty="0" smtClean="0">
                <a:solidFill>
                  <a:srgbClr val="00B050"/>
                </a:solidFill>
                <a:latin typeface="DecimaWE Rg" panose="02000000000000000000" pitchFamily="2" charset="0"/>
              </a:rPr>
              <a:t>7</a:t>
            </a:r>
            <a:endParaRPr lang="it-IT" sz="4000" b="1" dirty="0">
              <a:solidFill>
                <a:srgbClr val="00B050"/>
              </a:solidFill>
              <a:latin typeface="DecimaWE Rg" panose="02000000000000000000" pitchFamily="2" charset="0"/>
            </a:endParaRPr>
          </a:p>
        </p:txBody>
      </p:sp>
      <p:sp>
        <p:nvSpPr>
          <p:cNvPr id="5" name="Rettangolo 4"/>
          <p:cNvSpPr/>
          <p:nvPr/>
        </p:nvSpPr>
        <p:spPr>
          <a:xfrm>
            <a:off x="4250985" y="1737659"/>
            <a:ext cx="7636215" cy="1323439"/>
          </a:xfrm>
          <a:prstGeom prst="rect">
            <a:avLst/>
          </a:prstGeom>
        </p:spPr>
        <p:txBody>
          <a:bodyPr wrap="square">
            <a:spAutoFit/>
          </a:bodyPr>
          <a:lstStyle/>
          <a:p>
            <a:r>
              <a:rPr lang="en-US" sz="2000" dirty="0" smtClean="0">
                <a:latin typeface="DecimaWE Rg" panose="02000000000000000000" pitchFamily="2" charset="0"/>
              </a:rPr>
              <a:t>Frailty </a:t>
            </a:r>
            <a:r>
              <a:rPr lang="en-US" sz="2000" dirty="0">
                <a:latin typeface="DecimaWE Rg" panose="02000000000000000000" pitchFamily="2" charset="0"/>
              </a:rPr>
              <a:t>develops as a consequence of </a:t>
            </a:r>
            <a:r>
              <a:rPr lang="en-US" sz="2000" dirty="0">
                <a:solidFill>
                  <a:srgbClr val="00B050"/>
                </a:solidFill>
                <a:latin typeface="DecimaWE Rg" panose="02000000000000000000" pitchFamily="2" charset="0"/>
              </a:rPr>
              <a:t>age-related physiological decline and makes older adults more vulnerable to minor stress events</a:t>
            </a:r>
            <a:r>
              <a:rPr lang="en-US" sz="2000" dirty="0">
                <a:latin typeface="DecimaWE Rg" panose="02000000000000000000" pitchFamily="2" charset="0"/>
              </a:rPr>
              <a:t>. Higher vulnerability increases risks of adverse outcomes (e.g. falls, disability) which are responsible for higher hospital admissions. </a:t>
            </a:r>
            <a:endParaRPr lang="it-IT" sz="2000" dirty="0">
              <a:latin typeface="DecimaWE Rg" panose="02000000000000000000" pitchFamily="2" charset="0"/>
            </a:endParaRPr>
          </a:p>
        </p:txBody>
      </p:sp>
      <p:sp>
        <p:nvSpPr>
          <p:cNvPr id="8" name="Rettangolo 7"/>
          <p:cNvSpPr/>
          <p:nvPr/>
        </p:nvSpPr>
        <p:spPr>
          <a:xfrm>
            <a:off x="4207210" y="3940543"/>
            <a:ext cx="7723764" cy="1631216"/>
          </a:xfrm>
          <a:prstGeom prst="rect">
            <a:avLst/>
          </a:prstGeom>
        </p:spPr>
        <p:txBody>
          <a:bodyPr wrap="square">
            <a:spAutoFit/>
          </a:bodyPr>
          <a:lstStyle/>
          <a:p>
            <a:r>
              <a:rPr lang="en-US" sz="2000" dirty="0">
                <a:latin typeface="DecimaWE Rg" panose="02000000000000000000" pitchFamily="2" charset="0"/>
              </a:rPr>
              <a:t>Friuli </a:t>
            </a:r>
            <a:r>
              <a:rPr lang="en-US" sz="2000" dirty="0" err="1">
                <a:latin typeface="DecimaWE Rg" panose="02000000000000000000" pitchFamily="2" charset="0"/>
              </a:rPr>
              <a:t>Venezia</a:t>
            </a:r>
            <a:r>
              <a:rPr lang="en-US" sz="2000" dirty="0">
                <a:latin typeface="DecimaWE Rg" panose="02000000000000000000" pitchFamily="2" charset="0"/>
              </a:rPr>
              <a:t> Giulia adopted PRISMA 7 in 2018 to detect older people’s frailty and improve the response of health and social services to older people’s needs.  In the first year of implementation, PRISMA 7 </a:t>
            </a:r>
            <a:r>
              <a:rPr lang="en-US" sz="2000" b="1" dirty="0">
                <a:solidFill>
                  <a:srgbClr val="00B050"/>
                </a:solidFill>
                <a:latin typeface="DecimaWE Rg" panose="02000000000000000000" pitchFamily="2" charset="0"/>
              </a:rPr>
              <a:t>contacted 230,000 people </a:t>
            </a:r>
            <a:r>
              <a:rPr lang="en-US" sz="2000" dirty="0">
                <a:latin typeface="DecimaWE Rg" panose="02000000000000000000" pitchFamily="2" charset="0"/>
              </a:rPr>
              <a:t>in the region by telephone and interviewed them about their health and their level of independency. </a:t>
            </a:r>
            <a:endParaRPr lang="it-IT" sz="2000" dirty="0">
              <a:latin typeface="DecimaWE Rg" panose="02000000000000000000" pitchFamily="2" charset="0"/>
            </a:endParaRPr>
          </a:p>
        </p:txBody>
      </p:sp>
      <p:pic>
        <p:nvPicPr>
          <p:cNvPr id="38" name="Immagin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871537"/>
            <a:ext cx="3021379" cy="5754688"/>
          </a:xfrm>
          <a:prstGeom prst="rect">
            <a:avLst/>
          </a:prstGeom>
        </p:spPr>
      </p:pic>
    </p:spTree>
    <p:extLst>
      <p:ext uri="{BB962C8B-B14F-4D97-AF65-F5344CB8AC3E}">
        <p14:creationId xmlns:p14="http://schemas.microsoft.com/office/powerpoint/2010/main" val="18695591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07183" y="90171"/>
            <a:ext cx="2463800"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3" name="CasellaDiTesto 2"/>
          <p:cNvSpPr txBox="1"/>
          <p:nvPr/>
        </p:nvSpPr>
        <p:spPr>
          <a:xfrm>
            <a:off x="7997871" y="152937"/>
            <a:ext cx="2662192" cy="830997"/>
          </a:xfrm>
          <a:prstGeom prst="rect">
            <a:avLst/>
          </a:prstGeom>
          <a:noFill/>
        </p:spPr>
        <p:txBody>
          <a:bodyPr wrap="square" rtlCol="0">
            <a:spAutoFit/>
          </a:bodyPr>
          <a:lstStyle/>
          <a:p>
            <a:r>
              <a:rPr lang="it-IT" sz="4800" b="1" dirty="0" smtClean="0">
                <a:solidFill>
                  <a:srgbClr val="1B0696"/>
                </a:solidFill>
                <a:effectLst>
                  <a:outerShdw blurRad="38100" dist="38100" dir="2700000" algn="tl">
                    <a:srgbClr val="000000">
                      <a:alpha val="43137"/>
                    </a:srgbClr>
                  </a:outerShdw>
                </a:effectLst>
                <a:latin typeface="DecimaWE Rg" panose="02000000000000000000" pitchFamily="2" charset="0"/>
              </a:rPr>
              <a:t>2019</a:t>
            </a:r>
            <a:endParaRPr lang="it-IT" sz="4800" b="1" dirty="0">
              <a:solidFill>
                <a:srgbClr val="1B0696"/>
              </a:solidFill>
              <a:effectLst>
                <a:outerShdw blurRad="38100" dist="38100" dir="2700000" algn="tl">
                  <a:srgbClr val="000000">
                    <a:alpha val="43137"/>
                  </a:srgbClr>
                </a:outerShdw>
              </a:effectLst>
              <a:latin typeface="DecimaWE Rg" panose="02000000000000000000" pitchFamily="2" charset="0"/>
            </a:endParaRPr>
          </a:p>
        </p:txBody>
      </p:sp>
      <p:sp>
        <p:nvSpPr>
          <p:cNvPr id="9" name="Rettangolo 8"/>
          <p:cNvSpPr/>
          <p:nvPr/>
        </p:nvSpPr>
        <p:spPr>
          <a:xfrm>
            <a:off x="4799856" y="5980113"/>
            <a:ext cx="1368152" cy="595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 name="Immagin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6038" y="1439918"/>
            <a:ext cx="4978299" cy="4606181"/>
          </a:xfrm>
          <a:prstGeom prst="rect">
            <a:avLst/>
          </a:prstGeom>
        </p:spPr>
      </p:pic>
      <p:sp>
        <p:nvSpPr>
          <p:cNvPr id="5" name="CasellaDiTesto 4"/>
          <p:cNvSpPr txBox="1"/>
          <p:nvPr/>
        </p:nvSpPr>
        <p:spPr>
          <a:xfrm>
            <a:off x="6059978" y="5306696"/>
            <a:ext cx="931026" cy="762000"/>
          </a:xfrm>
          <a:prstGeom prst="rect">
            <a:avLst/>
          </a:prstGeom>
          <a:solidFill>
            <a:schemeClr val="bg1"/>
          </a:solidFill>
        </p:spPr>
        <p:txBody>
          <a:bodyPr wrap="square" rtlCol="0">
            <a:spAutoFit/>
          </a:bodyPr>
          <a:lstStyle/>
          <a:p>
            <a:endParaRPr lang="it-IT" dirty="0"/>
          </a:p>
        </p:txBody>
      </p:sp>
      <p:pic>
        <p:nvPicPr>
          <p:cNvPr id="6" name="Immagine 5"/>
          <p:cNvPicPr>
            <a:picLocks noChangeAspect="1"/>
          </p:cNvPicPr>
          <p:nvPr/>
        </p:nvPicPr>
        <p:blipFill>
          <a:blip r:embed="rId5"/>
          <a:stretch>
            <a:fillRect/>
          </a:stretch>
        </p:blipFill>
        <p:spPr>
          <a:xfrm>
            <a:off x="473390" y="845132"/>
            <a:ext cx="4509652" cy="6012868"/>
          </a:xfrm>
          <a:prstGeom prst="rect">
            <a:avLst/>
          </a:prstGeom>
        </p:spPr>
      </p:pic>
      <p:sp>
        <p:nvSpPr>
          <p:cNvPr id="7" name="CasellaDiTesto 6"/>
          <p:cNvSpPr txBox="1"/>
          <p:nvPr/>
        </p:nvSpPr>
        <p:spPr>
          <a:xfrm>
            <a:off x="5601322" y="6170296"/>
            <a:ext cx="4020350" cy="646331"/>
          </a:xfrm>
          <a:prstGeom prst="rect">
            <a:avLst/>
          </a:prstGeom>
          <a:noFill/>
        </p:spPr>
        <p:txBody>
          <a:bodyPr wrap="square" rtlCol="0">
            <a:spAutoFit/>
          </a:bodyPr>
          <a:lstStyle/>
          <a:p>
            <a:pPr algn="ctr"/>
            <a:r>
              <a:rPr lang="it-IT" sz="3600" b="1" dirty="0" smtClean="0">
                <a:solidFill>
                  <a:schemeClr val="accent5">
                    <a:lumMod val="75000"/>
                  </a:schemeClr>
                </a:solidFill>
              </a:rPr>
              <a:t>50.000 </a:t>
            </a:r>
            <a:r>
              <a:rPr lang="it-IT" sz="3600" b="1" dirty="0" err="1" smtClean="0">
                <a:solidFill>
                  <a:schemeClr val="accent5">
                    <a:lumMod val="75000"/>
                  </a:schemeClr>
                </a:solidFill>
              </a:rPr>
              <a:t>people</a:t>
            </a:r>
            <a:endParaRPr lang="it-IT" sz="3600" b="1" dirty="0">
              <a:solidFill>
                <a:schemeClr val="accent5">
                  <a:lumMod val="75000"/>
                </a:schemeClr>
              </a:solidFill>
            </a:endParaRPr>
          </a:p>
        </p:txBody>
      </p:sp>
    </p:spTree>
    <p:extLst>
      <p:ext uri="{BB962C8B-B14F-4D97-AF65-F5344CB8AC3E}">
        <p14:creationId xmlns:p14="http://schemas.microsoft.com/office/powerpoint/2010/main" val="37441192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07183" y="90171"/>
            <a:ext cx="2463800"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9" name="Rettangolo 8"/>
          <p:cNvSpPr/>
          <p:nvPr/>
        </p:nvSpPr>
        <p:spPr>
          <a:xfrm>
            <a:off x="4799856" y="5980113"/>
            <a:ext cx="1368152" cy="595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6059978" y="5306696"/>
            <a:ext cx="931026" cy="762000"/>
          </a:xfrm>
          <a:prstGeom prst="rect">
            <a:avLst/>
          </a:prstGeom>
          <a:solidFill>
            <a:schemeClr val="bg1"/>
          </a:solidFill>
        </p:spPr>
        <p:txBody>
          <a:bodyPr wrap="square" rtlCol="0">
            <a:spAutoFit/>
          </a:bodyPr>
          <a:lstStyle/>
          <a:p>
            <a:endParaRPr lang="it-IT" dirty="0"/>
          </a:p>
        </p:txBody>
      </p:sp>
      <p:pic>
        <p:nvPicPr>
          <p:cNvPr id="3" name="Immagine 2"/>
          <p:cNvPicPr>
            <a:picLocks noChangeAspect="1"/>
          </p:cNvPicPr>
          <p:nvPr/>
        </p:nvPicPr>
        <p:blipFill>
          <a:blip r:embed="rId4"/>
          <a:stretch>
            <a:fillRect/>
          </a:stretch>
        </p:blipFill>
        <p:spPr>
          <a:xfrm>
            <a:off x="5333406" y="-594"/>
            <a:ext cx="6858594" cy="6858594"/>
          </a:xfrm>
          <a:prstGeom prst="rect">
            <a:avLst/>
          </a:prstGeom>
        </p:spPr>
      </p:pic>
      <p:sp>
        <p:nvSpPr>
          <p:cNvPr id="4" name="Rettangolo 3"/>
          <p:cNvSpPr/>
          <p:nvPr/>
        </p:nvSpPr>
        <p:spPr>
          <a:xfrm>
            <a:off x="674125" y="2114327"/>
            <a:ext cx="4339988" cy="2369880"/>
          </a:xfrm>
          <a:prstGeom prst="rect">
            <a:avLst/>
          </a:prstGeom>
        </p:spPr>
        <p:txBody>
          <a:bodyPr wrap="square">
            <a:spAutoFit/>
          </a:bodyPr>
          <a:lstStyle/>
          <a:p>
            <a:pPr algn="ctr"/>
            <a:r>
              <a:rPr lang="en-US" sz="2800" dirty="0"/>
              <a:t>Healthy, Prosperous Lives for all in the European Region </a:t>
            </a:r>
            <a:r>
              <a:rPr lang="en-US" sz="2800" dirty="0" smtClean="0"/>
              <a:t> </a:t>
            </a:r>
          </a:p>
          <a:p>
            <a:pPr algn="ctr"/>
            <a:r>
              <a:rPr lang="en-US" sz="2800" dirty="0" smtClean="0"/>
              <a:t>High-level </a:t>
            </a:r>
            <a:r>
              <a:rPr lang="en-US" sz="2800" dirty="0"/>
              <a:t>Conference </a:t>
            </a:r>
            <a:endParaRPr lang="en-US" sz="2800" dirty="0" smtClean="0"/>
          </a:p>
          <a:p>
            <a:pPr algn="ctr"/>
            <a:r>
              <a:rPr lang="en-US" sz="2800" dirty="0" smtClean="0"/>
              <a:t>on </a:t>
            </a:r>
            <a:r>
              <a:rPr lang="en-US" sz="2800" dirty="0"/>
              <a:t>Health Equity</a:t>
            </a:r>
          </a:p>
          <a:p>
            <a:endParaRPr lang="en-US" dirty="0"/>
          </a:p>
          <a:p>
            <a:pPr algn="ctr"/>
            <a:r>
              <a:rPr lang="en-US" dirty="0"/>
              <a:t>11–13 June 2019, Ljubljana, Slovenia</a:t>
            </a:r>
            <a:endParaRPr lang="it-IT" dirty="0"/>
          </a:p>
        </p:txBody>
      </p:sp>
    </p:spTree>
    <p:extLst>
      <p:ext uri="{BB962C8B-B14F-4D97-AF65-F5344CB8AC3E}">
        <p14:creationId xmlns:p14="http://schemas.microsoft.com/office/powerpoint/2010/main" val="40577267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252841" y="517404"/>
            <a:ext cx="6569990" cy="6085105"/>
          </a:xfrm>
          <a:prstGeom prst="rect">
            <a:avLst/>
          </a:prstGeom>
        </p:spPr>
      </p:pic>
      <p:sp>
        <p:nvSpPr>
          <p:cNvPr id="3" name="CasellaDiTesto 2"/>
          <p:cNvSpPr txBox="1"/>
          <p:nvPr/>
        </p:nvSpPr>
        <p:spPr>
          <a:xfrm>
            <a:off x="6822831" y="517404"/>
            <a:ext cx="4748455" cy="1323439"/>
          </a:xfrm>
          <a:prstGeom prst="rect">
            <a:avLst/>
          </a:prstGeom>
          <a:noFill/>
        </p:spPr>
        <p:txBody>
          <a:bodyPr wrap="square" rtlCol="0">
            <a:spAutoFit/>
          </a:bodyPr>
          <a:lstStyle/>
          <a:p>
            <a:r>
              <a:rPr lang="it-IT" sz="2000" dirty="0" smtClean="0"/>
              <a:t>WHO </a:t>
            </a:r>
            <a:r>
              <a:rPr lang="it-IT" sz="2000" dirty="0" err="1" smtClean="0"/>
              <a:t>identified</a:t>
            </a:r>
            <a:r>
              <a:rPr lang="it-IT" sz="2000" dirty="0" smtClean="0"/>
              <a:t> 9 </a:t>
            </a:r>
            <a:r>
              <a:rPr lang="it-IT" sz="2000" dirty="0" err="1" smtClean="0"/>
              <a:t>links</a:t>
            </a:r>
            <a:r>
              <a:rPr lang="it-IT" sz="2000" dirty="0" smtClean="0"/>
              <a:t> </a:t>
            </a:r>
            <a:r>
              <a:rPr lang="it-IT" sz="2000" dirty="0" err="1" smtClean="0"/>
              <a:t>between</a:t>
            </a:r>
            <a:r>
              <a:rPr lang="it-IT" sz="2000" dirty="0" smtClean="0"/>
              <a:t> HA and </a:t>
            </a:r>
            <a:r>
              <a:rPr lang="it-IT" sz="2000" dirty="0" err="1" smtClean="0"/>
              <a:t>SDGs</a:t>
            </a:r>
            <a:r>
              <a:rPr lang="it-IT" sz="2000" dirty="0" smtClean="0"/>
              <a:t> </a:t>
            </a:r>
            <a:r>
              <a:rPr lang="en-US" sz="2000" dirty="0" smtClean="0"/>
              <a:t>which </a:t>
            </a:r>
            <a:r>
              <a:rPr lang="en-US" sz="2000" dirty="0"/>
              <a:t>aim to achieve further progress in increasing the percentage of people who spend their last years in good health.</a:t>
            </a:r>
            <a:endParaRPr lang="it-IT" sz="2000" dirty="0" smtClean="0"/>
          </a:p>
        </p:txBody>
      </p:sp>
      <p:sp>
        <p:nvSpPr>
          <p:cNvPr id="5" name="Titolo 4"/>
          <p:cNvSpPr>
            <a:spLocks noGrp="1"/>
          </p:cNvSpPr>
          <p:nvPr>
            <p:ph type="title"/>
          </p:nvPr>
        </p:nvSpPr>
        <p:spPr>
          <a:xfrm>
            <a:off x="7120242" y="3931233"/>
            <a:ext cx="4296506" cy="1325563"/>
          </a:xfrm>
        </p:spPr>
        <p:txBody>
          <a:bodyPr>
            <a:normAutofit fontScale="90000"/>
          </a:bodyPr>
          <a:lstStyle/>
          <a:p>
            <a:r>
              <a:rPr lang="en-US" sz="2200" dirty="0"/>
              <a:t>The nine SDGs relevant to older people show how they:</a:t>
            </a:r>
            <a:br>
              <a:rPr lang="en-US" sz="2200" dirty="0"/>
            </a:br>
            <a:r>
              <a:rPr lang="en-US" sz="2200" dirty="0"/>
              <a:t/>
            </a:r>
            <a:br>
              <a:rPr lang="en-US" sz="2200" dirty="0"/>
            </a:br>
            <a:r>
              <a:rPr lang="en-US" sz="2200" dirty="0"/>
              <a:t>• contribute to economic development in formal and informal markets, and through unpaid care work for their </a:t>
            </a:r>
            <a:r>
              <a:rPr lang="en-US" sz="2200" dirty="0" smtClean="0"/>
              <a:t>families</a:t>
            </a:r>
            <a:br>
              <a:rPr lang="en-US" sz="2200" dirty="0" smtClean="0"/>
            </a:br>
            <a:r>
              <a:rPr lang="en-US" sz="2200" dirty="0"/>
              <a:t/>
            </a:r>
            <a:br>
              <a:rPr lang="en-US" sz="2200" dirty="0"/>
            </a:br>
            <a:r>
              <a:rPr lang="en-US" sz="2200" dirty="0"/>
              <a:t>• contribute to social, economic and political outcomes, since they vote in greater </a:t>
            </a:r>
            <a:r>
              <a:rPr lang="en-US" sz="2200" dirty="0" smtClean="0"/>
              <a:t>numbers</a:t>
            </a:r>
            <a:br>
              <a:rPr lang="en-US" sz="2200" dirty="0" smtClean="0"/>
            </a:br>
            <a:r>
              <a:rPr lang="en-US" sz="2200" dirty="0"/>
              <a:t/>
            </a:r>
            <a:br>
              <a:rPr lang="en-US" sz="2200" dirty="0"/>
            </a:br>
            <a:r>
              <a:rPr lang="en-US" sz="2200" dirty="0"/>
              <a:t>• strengthen social capital by their involvement in community and civic life.</a:t>
            </a:r>
            <a:r>
              <a:rPr lang="en-US" dirty="0"/>
              <a:t/>
            </a:r>
            <a:br>
              <a:rPr lang="en-US" dirty="0"/>
            </a:br>
            <a:endParaRPr lang="it-IT" dirty="0"/>
          </a:p>
        </p:txBody>
      </p:sp>
      <p:pic>
        <p:nvPicPr>
          <p:cNvPr id="2" name="Immagine 1"/>
          <p:cNvPicPr>
            <a:picLocks noChangeAspect="1"/>
          </p:cNvPicPr>
          <p:nvPr/>
        </p:nvPicPr>
        <p:blipFill>
          <a:blip r:embed="rId3"/>
          <a:stretch>
            <a:fillRect/>
          </a:stretch>
        </p:blipFill>
        <p:spPr>
          <a:xfrm>
            <a:off x="0" y="83480"/>
            <a:ext cx="2877561" cy="6511092"/>
          </a:xfrm>
          <a:prstGeom prst="rect">
            <a:avLst/>
          </a:prstGeom>
        </p:spPr>
      </p:pic>
    </p:spTree>
    <p:extLst>
      <p:ext uri="{BB962C8B-B14F-4D97-AF65-F5344CB8AC3E}">
        <p14:creationId xmlns:p14="http://schemas.microsoft.com/office/powerpoint/2010/main" val="11752545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07183" y="90171"/>
            <a:ext cx="2463800"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9" name="Rettangolo 8"/>
          <p:cNvSpPr/>
          <p:nvPr/>
        </p:nvSpPr>
        <p:spPr>
          <a:xfrm>
            <a:off x="4799856" y="5980113"/>
            <a:ext cx="1368152" cy="595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6059978" y="5306696"/>
            <a:ext cx="931026" cy="762000"/>
          </a:xfrm>
          <a:prstGeom prst="rect">
            <a:avLst/>
          </a:prstGeom>
          <a:solidFill>
            <a:schemeClr val="bg1"/>
          </a:solidFill>
        </p:spPr>
        <p:txBody>
          <a:bodyPr wrap="square" rtlCol="0">
            <a:spAutoFit/>
          </a:bodyPr>
          <a:lstStyle/>
          <a:p>
            <a:endParaRPr lang="it-IT" dirty="0"/>
          </a:p>
        </p:txBody>
      </p:sp>
      <p:pic>
        <p:nvPicPr>
          <p:cNvPr id="8" name="Immagine 7"/>
          <p:cNvPicPr>
            <a:picLocks noChangeAspect="1"/>
          </p:cNvPicPr>
          <p:nvPr/>
        </p:nvPicPr>
        <p:blipFill>
          <a:blip r:embed="rId4"/>
          <a:stretch>
            <a:fillRect/>
          </a:stretch>
        </p:blipFill>
        <p:spPr>
          <a:xfrm>
            <a:off x="5333406" y="-594"/>
            <a:ext cx="6858594" cy="6858594"/>
          </a:xfrm>
          <a:prstGeom prst="rect">
            <a:avLst/>
          </a:prstGeom>
        </p:spPr>
      </p:pic>
      <p:sp>
        <p:nvSpPr>
          <p:cNvPr id="10" name="Rettangolo 9"/>
          <p:cNvSpPr/>
          <p:nvPr/>
        </p:nvSpPr>
        <p:spPr>
          <a:xfrm>
            <a:off x="631526" y="2367206"/>
            <a:ext cx="4425186" cy="2523768"/>
          </a:xfrm>
          <a:prstGeom prst="rect">
            <a:avLst/>
          </a:prstGeom>
        </p:spPr>
        <p:txBody>
          <a:bodyPr wrap="square">
            <a:spAutoFit/>
          </a:bodyPr>
          <a:lstStyle/>
          <a:p>
            <a:pPr algn="ctr"/>
            <a:r>
              <a:rPr lang="en-US" sz="2800" dirty="0"/>
              <a:t>Healthy, Prosperous Lives for all in the European Region  </a:t>
            </a:r>
          </a:p>
          <a:p>
            <a:pPr algn="ctr"/>
            <a:r>
              <a:rPr lang="en-US" sz="2800" dirty="0"/>
              <a:t>High-level Conference </a:t>
            </a:r>
            <a:r>
              <a:rPr lang="en-US" sz="2800" dirty="0" smtClean="0"/>
              <a:t>on </a:t>
            </a:r>
            <a:r>
              <a:rPr lang="en-US" sz="2800" dirty="0"/>
              <a:t>Health Equity</a:t>
            </a:r>
          </a:p>
          <a:p>
            <a:pPr algn="ctr"/>
            <a:endParaRPr lang="en-US" sz="2800" dirty="0"/>
          </a:p>
          <a:p>
            <a:pPr algn="ctr"/>
            <a:r>
              <a:rPr lang="en-US" dirty="0"/>
              <a:t>11–13 June 2019, Ljubljana, Slovenia</a:t>
            </a:r>
          </a:p>
        </p:txBody>
      </p:sp>
    </p:spTree>
    <p:extLst>
      <p:ext uri="{BB962C8B-B14F-4D97-AF65-F5344CB8AC3E}">
        <p14:creationId xmlns:p14="http://schemas.microsoft.com/office/powerpoint/2010/main" val="36693438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07183" y="90171"/>
            <a:ext cx="2463800"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9" name="Rettangolo 8"/>
          <p:cNvSpPr/>
          <p:nvPr/>
        </p:nvSpPr>
        <p:spPr>
          <a:xfrm>
            <a:off x="4799856" y="5980113"/>
            <a:ext cx="1368152" cy="595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6059978" y="5306696"/>
            <a:ext cx="931026" cy="762000"/>
          </a:xfrm>
          <a:prstGeom prst="rect">
            <a:avLst/>
          </a:prstGeom>
          <a:solidFill>
            <a:schemeClr val="bg1"/>
          </a:solidFill>
        </p:spPr>
        <p:txBody>
          <a:bodyPr wrap="square" rtlCol="0">
            <a:spAutoFit/>
          </a:bodyPr>
          <a:lstStyle/>
          <a:p>
            <a:endParaRPr lang="it-IT" dirty="0"/>
          </a:p>
        </p:txBody>
      </p:sp>
      <p:pic>
        <p:nvPicPr>
          <p:cNvPr id="4" name="Immagine 3"/>
          <p:cNvPicPr>
            <a:picLocks noChangeAspect="1"/>
          </p:cNvPicPr>
          <p:nvPr/>
        </p:nvPicPr>
        <p:blipFill>
          <a:blip r:embed="rId4"/>
          <a:stretch>
            <a:fillRect/>
          </a:stretch>
        </p:blipFill>
        <p:spPr>
          <a:xfrm>
            <a:off x="3235594" y="0"/>
            <a:ext cx="6883021" cy="6872284"/>
          </a:xfrm>
          <a:prstGeom prst="rect">
            <a:avLst/>
          </a:prstGeom>
        </p:spPr>
      </p:pic>
    </p:spTree>
    <p:extLst>
      <p:ext uri="{BB962C8B-B14F-4D97-AF65-F5344CB8AC3E}">
        <p14:creationId xmlns:p14="http://schemas.microsoft.com/office/powerpoint/2010/main" val="20967621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23813"/>
            <a:ext cx="2463800"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6" name="Rettangolo 5"/>
          <p:cNvSpPr/>
          <p:nvPr/>
        </p:nvSpPr>
        <p:spPr>
          <a:xfrm>
            <a:off x="900753" y="2978151"/>
            <a:ext cx="10276764" cy="707886"/>
          </a:xfrm>
          <a:prstGeom prst="rect">
            <a:avLst/>
          </a:prstGeom>
        </p:spPr>
        <p:txBody>
          <a:bodyPr wrap="square">
            <a:spAutoFit/>
          </a:bodyPr>
          <a:lstStyle/>
          <a:p>
            <a:pPr algn="ctr"/>
            <a:r>
              <a:rPr lang="en-US" sz="4000" b="1" dirty="0" smtClean="0">
                <a:solidFill>
                  <a:schemeClr val="accent5">
                    <a:lumMod val="75000"/>
                  </a:schemeClr>
                </a:solidFill>
                <a:latin typeface="DecimaWE Rg" panose="02000000000000000000" pitchFamily="2" charset="0"/>
              </a:rPr>
              <a:t>The added value to </a:t>
            </a:r>
            <a:r>
              <a:rPr lang="en-US" sz="4000" b="1" dirty="0" err="1" smtClean="0">
                <a:solidFill>
                  <a:schemeClr val="accent5">
                    <a:lumMod val="75000"/>
                  </a:schemeClr>
                </a:solidFill>
                <a:latin typeface="DecimaWE Rg" panose="02000000000000000000" pitchFamily="2" charset="0"/>
              </a:rPr>
              <a:t>joing</a:t>
            </a:r>
            <a:r>
              <a:rPr lang="en-US" sz="4000" b="1" dirty="0" smtClean="0">
                <a:solidFill>
                  <a:schemeClr val="accent5">
                    <a:lumMod val="75000"/>
                  </a:schemeClr>
                </a:solidFill>
                <a:latin typeface="DecimaWE Rg" panose="02000000000000000000" pitchFamily="2" charset="0"/>
              </a:rPr>
              <a:t> international projects</a:t>
            </a:r>
            <a:endParaRPr lang="it-IT" sz="4000" b="1" dirty="0">
              <a:solidFill>
                <a:schemeClr val="accent5">
                  <a:lumMod val="75000"/>
                </a:schemeClr>
              </a:solidFill>
              <a:latin typeface="DecimaWE Rg" panose="02000000000000000000" pitchFamily="2" charset="0"/>
            </a:endParaRPr>
          </a:p>
        </p:txBody>
      </p:sp>
    </p:spTree>
    <p:extLst>
      <p:ext uri="{BB962C8B-B14F-4D97-AF65-F5344CB8AC3E}">
        <p14:creationId xmlns:p14="http://schemas.microsoft.com/office/powerpoint/2010/main" val="33112933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23813"/>
            <a:ext cx="2463800"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6" name="Rettangolo 5"/>
          <p:cNvSpPr/>
          <p:nvPr/>
        </p:nvSpPr>
        <p:spPr>
          <a:xfrm>
            <a:off x="696034" y="2273767"/>
            <a:ext cx="5349924" cy="1938992"/>
          </a:xfrm>
          <a:prstGeom prst="rect">
            <a:avLst/>
          </a:prstGeom>
        </p:spPr>
        <p:txBody>
          <a:bodyPr wrap="square">
            <a:spAutoFit/>
          </a:bodyPr>
          <a:lstStyle/>
          <a:p>
            <a:pPr algn="ctr"/>
            <a:r>
              <a:rPr lang="en-US" sz="4000" b="1" dirty="0" smtClean="0">
                <a:solidFill>
                  <a:schemeClr val="accent5">
                    <a:lumMod val="75000"/>
                  </a:schemeClr>
                </a:solidFill>
                <a:latin typeface="DecimaWE Rg" panose="02000000000000000000" pitchFamily="2" charset="0"/>
              </a:rPr>
              <a:t>The WHO Regions </a:t>
            </a:r>
          </a:p>
          <a:p>
            <a:pPr algn="ctr"/>
            <a:r>
              <a:rPr lang="en-US" sz="4000" b="1" dirty="0" smtClean="0">
                <a:solidFill>
                  <a:schemeClr val="accent5">
                    <a:lumMod val="75000"/>
                  </a:schemeClr>
                </a:solidFill>
                <a:latin typeface="DecimaWE Rg" panose="02000000000000000000" pitchFamily="2" charset="0"/>
              </a:rPr>
              <a:t>for </a:t>
            </a:r>
          </a:p>
          <a:p>
            <a:pPr algn="ctr"/>
            <a:r>
              <a:rPr lang="en-US" sz="4000" b="1" dirty="0" smtClean="0">
                <a:solidFill>
                  <a:schemeClr val="accent5">
                    <a:lumMod val="75000"/>
                  </a:schemeClr>
                </a:solidFill>
                <a:latin typeface="DecimaWE Rg" panose="02000000000000000000" pitchFamily="2" charset="0"/>
              </a:rPr>
              <a:t>Health Network</a:t>
            </a:r>
            <a:endParaRPr lang="it-IT" sz="4000" b="1" dirty="0">
              <a:solidFill>
                <a:schemeClr val="accent5">
                  <a:lumMod val="75000"/>
                </a:schemeClr>
              </a:solidFill>
              <a:latin typeface="DecimaWE Rg" panose="02000000000000000000" pitchFamily="2" charset="0"/>
            </a:endParaRPr>
          </a:p>
        </p:txBody>
      </p:sp>
      <p:pic>
        <p:nvPicPr>
          <p:cNvPr id="3" name="Immagine 2"/>
          <p:cNvPicPr>
            <a:picLocks noChangeAspect="1"/>
          </p:cNvPicPr>
          <p:nvPr/>
        </p:nvPicPr>
        <p:blipFill>
          <a:blip r:embed="rId4"/>
          <a:stretch>
            <a:fillRect/>
          </a:stretch>
        </p:blipFill>
        <p:spPr>
          <a:xfrm>
            <a:off x="6791339" y="0"/>
            <a:ext cx="5400661" cy="6858000"/>
          </a:xfrm>
          <a:prstGeom prst="rect">
            <a:avLst/>
          </a:prstGeom>
        </p:spPr>
      </p:pic>
    </p:spTree>
    <p:extLst>
      <p:ext uri="{BB962C8B-B14F-4D97-AF65-F5344CB8AC3E}">
        <p14:creationId xmlns:p14="http://schemas.microsoft.com/office/powerpoint/2010/main" val="2557420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15888"/>
            <a:ext cx="2879339"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35" name="CasellaDiTesto 34"/>
          <p:cNvSpPr txBox="1"/>
          <p:nvPr/>
        </p:nvSpPr>
        <p:spPr>
          <a:xfrm>
            <a:off x="2123767" y="1243538"/>
            <a:ext cx="8016473" cy="1200329"/>
          </a:xfrm>
          <a:prstGeom prst="rect">
            <a:avLst/>
          </a:prstGeom>
          <a:noFill/>
        </p:spPr>
        <p:txBody>
          <a:bodyPr wrap="square" rtlCol="0">
            <a:spAutoFit/>
          </a:bodyPr>
          <a:lstStyle/>
          <a:p>
            <a:pPr algn="ctr"/>
            <a:r>
              <a:rPr lang="it-IT" sz="3600" dirty="0">
                <a:solidFill>
                  <a:schemeClr val="accent1">
                    <a:lumMod val="50000"/>
                  </a:schemeClr>
                </a:solidFill>
              </a:rPr>
              <a:t>Alpine Space </a:t>
            </a:r>
            <a:r>
              <a:rPr lang="it-IT" sz="3600" dirty="0" err="1">
                <a:solidFill>
                  <a:schemeClr val="accent1">
                    <a:lumMod val="50000"/>
                  </a:schemeClr>
                </a:solidFill>
              </a:rPr>
              <a:t>Transnational</a:t>
            </a:r>
            <a:r>
              <a:rPr lang="it-IT" sz="3600" dirty="0">
                <a:solidFill>
                  <a:schemeClr val="accent1">
                    <a:lumMod val="50000"/>
                  </a:schemeClr>
                </a:solidFill>
              </a:rPr>
              <a:t> </a:t>
            </a:r>
            <a:r>
              <a:rPr lang="it-IT" sz="3600" dirty="0" err="1">
                <a:solidFill>
                  <a:schemeClr val="accent1">
                    <a:lumMod val="50000"/>
                  </a:schemeClr>
                </a:solidFill>
              </a:rPr>
              <a:t>Governance</a:t>
            </a:r>
            <a:endParaRPr lang="it-IT" sz="3600" dirty="0">
              <a:solidFill>
                <a:schemeClr val="accent1">
                  <a:lumMod val="50000"/>
                </a:schemeClr>
              </a:solidFill>
            </a:endParaRPr>
          </a:p>
          <a:p>
            <a:pPr algn="ctr"/>
            <a:r>
              <a:rPr lang="en-US" sz="3600" dirty="0">
                <a:solidFill>
                  <a:schemeClr val="accent1">
                    <a:lumMod val="50000"/>
                  </a:schemeClr>
                </a:solidFill>
              </a:rPr>
              <a:t>of Active and Healthy Ageing</a:t>
            </a:r>
            <a:endParaRPr lang="it-IT" sz="6000" dirty="0">
              <a:solidFill>
                <a:schemeClr val="accent1">
                  <a:lumMod val="50000"/>
                </a:schemeClr>
              </a:solidFill>
            </a:endParaRPr>
          </a:p>
        </p:txBody>
      </p:sp>
      <p:pic>
        <p:nvPicPr>
          <p:cNvPr id="4" name="Immagin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49733" y="2900768"/>
            <a:ext cx="8280920" cy="2921661"/>
          </a:xfrm>
          <a:prstGeom prst="rect">
            <a:avLst/>
          </a:prstGeom>
        </p:spPr>
      </p:pic>
    </p:spTree>
    <p:extLst>
      <p:ext uri="{BB962C8B-B14F-4D97-AF65-F5344CB8AC3E}">
        <p14:creationId xmlns:p14="http://schemas.microsoft.com/office/powerpoint/2010/main" val="10672582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76977"/>
            <a:ext cx="2879339"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pic>
        <p:nvPicPr>
          <p:cNvPr id="34" name="Immagine 33"/>
          <p:cNvPicPr>
            <a:picLocks noChangeAspect="1"/>
          </p:cNvPicPr>
          <p:nvPr/>
        </p:nvPicPr>
        <p:blipFill>
          <a:blip r:embed="rId4"/>
          <a:stretch>
            <a:fillRect/>
          </a:stretch>
        </p:blipFill>
        <p:spPr>
          <a:xfrm>
            <a:off x="1838710" y="970740"/>
            <a:ext cx="8751668" cy="5543892"/>
          </a:xfrm>
          <a:prstGeom prst="rect">
            <a:avLst/>
          </a:prstGeom>
        </p:spPr>
      </p:pic>
    </p:spTree>
    <p:extLst>
      <p:ext uri="{BB962C8B-B14F-4D97-AF65-F5344CB8AC3E}">
        <p14:creationId xmlns:p14="http://schemas.microsoft.com/office/powerpoint/2010/main" val="39172683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76977"/>
            <a:ext cx="2879339"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pic>
        <p:nvPicPr>
          <p:cNvPr id="4" name="Immagine 3"/>
          <p:cNvPicPr>
            <a:picLocks noChangeAspect="1"/>
          </p:cNvPicPr>
          <p:nvPr/>
        </p:nvPicPr>
        <p:blipFill>
          <a:blip r:embed="rId4"/>
          <a:stretch>
            <a:fillRect/>
          </a:stretch>
        </p:blipFill>
        <p:spPr>
          <a:xfrm>
            <a:off x="1774340" y="502383"/>
            <a:ext cx="8647800" cy="6130461"/>
          </a:xfrm>
          <a:prstGeom prst="rect">
            <a:avLst/>
          </a:prstGeom>
        </p:spPr>
      </p:pic>
    </p:spTree>
    <p:extLst>
      <p:ext uri="{BB962C8B-B14F-4D97-AF65-F5344CB8AC3E}">
        <p14:creationId xmlns:p14="http://schemas.microsoft.com/office/powerpoint/2010/main" val="3004846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p:nvPr/>
        </p:nvPicPr>
        <p:blipFill rotWithShape="1">
          <a:blip r:embed="rId2"/>
          <a:srcRect t="8773" b="22163"/>
          <a:stretch/>
        </p:blipFill>
        <p:spPr bwMode="auto">
          <a:xfrm>
            <a:off x="1371600" y="856210"/>
            <a:ext cx="9601199" cy="4497185"/>
          </a:xfrm>
          <a:prstGeom prst="rect">
            <a:avLst/>
          </a:prstGeom>
          <a:ln>
            <a:noFill/>
          </a:ln>
          <a:extLst>
            <a:ext uri="{53640926-AAD7-44D8-BBD7-CCE9431645EC}">
              <a14:shadowObscured xmlns:a14="http://schemas.microsoft.com/office/drawing/2010/main"/>
            </a:ext>
          </a:extLst>
        </p:spPr>
      </p:pic>
      <p:grpSp>
        <p:nvGrpSpPr>
          <p:cNvPr id="3" name="Group 2"/>
          <p:cNvGrpSpPr>
            <a:grpSpLocks/>
          </p:cNvGrpSpPr>
          <p:nvPr/>
        </p:nvGrpSpPr>
        <p:grpSpPr bwMode="auto">
          <a:xfrm>
            <a:off x="0" y="76977"/>
            <a:ext cx="2879339" cy="6510338"/>
            <a:chOff x="0" y="73"/>
            <a:chExt cx="1552" cy="4101"/>
          </a:xfrm>
        </p:grpSpPr>
        <p:pic>
          <p:nvPicPr>
            <p:cNvPr id="5"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6"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7"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8"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19402926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p:cNvGrpSpPr>
          <p:nvPr/>
        </p:nvGrpSpPr>
        <p:grpSpPr bwMode="auto">
          <a:xfrm>
            <a:off x="0" y="76977"/>
            <a:ext cx="2879339" cy="6510338"/>
            <a:chOff x="0" y="73"/>
            <a:chExt cx="1552" cy="4101"/>
          </a:xfrm>
        </p:grpSpPr>
        <p:pic>
          <p:nvPicPr>
            <p:cNvPr id="5" name="Picture 3" descr="_logo_fvg_250_re_"/>
            <p:cNvPicPr>
              <a:picLocks noChangeAspect="1" noChangeArrowheads="1"/>
            </p:cNvPicPr>
            <p:nvPr/>
          </p:nvPicPr>
          <p:blipFill>
            <a:blip r:embed="rId2"/>
            <a:srcRect/>
            <a:stretch>
              <a:fillRect/>
            </a:stretch>
          </p:blipFill>
          <p:spPr bwMode="auto">
            <a:xfrm>
              <a:off x="68" y="73"/>
              <a:ext cx="1484" cy="332"/>
            </a:xfrm>
            <a:prstGeom prst="rect">
              <a:avLst/>
            </a:prstGeom>
            <a:noFill/>
            <a:ln w="9525">
              <a:noFill/>
              <a:miter lim="800000"/>
              <a:headEnd/>
              <a:tailEnd/>
            </a:ln>
          </p:spPr>
        </p:pic>
        <p:sp>
          <p:nvSpPr>
            <p:cNvPr id="6"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7"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8"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2" name="CasellaDiTesto 1"/>
          <p:cNvSpPr txBox="1"/>
          <p:nvPr/>
        </p:nvSpPr>
        <p:spPr>
          <a:xfrm>
            <a:off x="2552131" y="2699527"/>
            <a:ext cx="7219666" cy="1015663"/>
          </a:xfrm>
          <a:prstGeom prst="rect">
            <a:avLst/>
          </a:prstGeom>
          <a:noFill/>
        </p:spPr>
        <p:txBody>
          <a:bodyPr wrap="square" rtlCol="0">
            <a:spAutoFit/>
          </a:bodyPr>
          <a:lstStyle/>
          <a:p>
            <a:pPr algn="ctr"/>
            <a:r>
              <a:rPr lang="it-IT" sz="6000" b="1" dirty="0" smtClean="0">
                <a:solidFill>
                  <a:schemeClr val="accent5">
                    <a:lumMod val="75000"/>
                  </a:schemeClr>
                </a:solidFill>
              </a:rPr>
              <a:t>FVG </a:t>
            </a:r>
            <a:r>
              <a:rPr lang="it-IT" sz="6000" b="1" dirty="0" err="1" smtClean="0">
                <a:solidFill>
                  <a:schemeClr val="accent5">
                    <a:lumMod val="75000"/>
                  </a:schemeClr>
                </a:solidFill>
              </a:rPr>
              <a:t>Referent</a:t>
            </a:r>
            <a:r>
              <a:rPr lang="it-IT" sz="6000" b="1" dirty="0" smtClean="0">
                <a:solidFill>
                  <a:schemeClr val="accent5">
                    <a:lumMod val="75000"/>
                  </a:schemeClr>
                </a:solidFill>
              </a:rPr>
              <a:t> Site</a:t>
            </a:r>
            <a:endParaRPr lang="it-IT" sz="6000" b="1" dirty="0">
              <a:solidFill>
                <a:schemeClr val="accent5">
                  <a:lumMod val="75000"/>
                </a:schemeClr>
              </a:solidFill>
            </a:endParaRPr>
          </a:p>
        </p:txBody>
      </p:sp>
    </p:spTree>
    <p:extLst>
      <p:ext uri="{BB962C8B-B14F-4D97-AF65-F5344CB8AC3E}">
        <p14:creationId xmlns:p14="http://schemas.microsoft.com/office/powerpoint/2010/main" val="8268038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76977"/>
            <a:ext cx="2879339" cy="6510338"/>
            <a:chOff x="0" y="73"/>
            <a:chExt cx="1552" cy="4101"/>
          </a:xfrm>
        </p:grpSpPr>
        <p:pic>
          <p:nvPicPr>
            <p:cNvPr id="2052"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2054"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5"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6"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7"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8"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59"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0"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1"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2"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3"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4"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5"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6"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7"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8"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69"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0"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1"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2"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3"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4"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5"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6"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7"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8"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79"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0"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81"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3" name="CasellaDiTesto 2"/>
          <p:cNvSpPr txBox="1"/>
          <p:nvPr/>
        </p:nvSpPr>
        <p:spPr>
          <a:xfrm>
            <a:off x="1978926" y="2634707"/>
            <a:ext cx="7970292" cy="1323439"/>
          </a:xfrm>
          <a:prstGeom prst="rect">
            <a:avLst/>
          </a:prstGeom>
          <a:noFill/>
        </p:spPr>
        <p:txBody>
          <a:bodyPr wrap="square" rtlCol="0">
            <a:spAutoFit/>
          </a:bodyPr>
          <a:lstStyle/>
          <a:p>
            <a:pPr algn="ctr"/>
            <a:r>
              <a:rPr lang="it-IT" sz="8000" dirty="0" smtClean="0">
                <a:solidFill>
                  <a:schemeClr val="accent5">
                    <a:lumMod val="75000"/>
                  </a:schemeClr>
                </a:solidFill>
              </a:rPr>
              <a:t>Some </a:t>
            </a:r>
            <a:r>
              <a:rPr lang="it-IT" sz="8000" dirty="0" err="1">
                <a:solidFill>
                  <a:schemeClr val="accent5">
                    <a:lumMod val="75000"/>
                  </a:schemeClr>
                </a:solidFill>
              </a:rPr>
              <a:t>projects</a:t>
            </a:r>
            <a:endParaRPr lang="it-IT" sz="8000" dirty="0">
              <a:solidFill>
                <a:schemeClr val="accent5">
                  <a:lumMod val="75000"/>
                </a:schemeClr>
              </a:solidFill>
            </a:endParaRPr>
          </a:p>
        </p:txBody>
      </p:sp>
    </p:spTree>
    <p:extLst>
      <p:ext uri="{BB962C8B-B14F-4D97-AF65-F5344CB8AC3E}">
        <p14:creationId xmlns:p14="http://schemas.microsoft.com/office/powerpoint/2010/main" val="2355554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447857" y="547912"/>
            <a:ext cx="5470384" cy="5068406"/>
          </a:xfrm>
          <a:prstGeom prst="rect">
            <a:avLst/>
          </a:prstGeom>
        </p:spPr>
      </p:pic>
      <p:pic>
        <p:nvPicPr>
          <p:cNvPr id="6" name="Immagine 5"/>
          <p:cNvPicPr>
            <a:picLocks noChangeAspect="1"/>
          </p:cNvPicPr>
          <p:nvPr/>
        </p:nvPicPr>
        <p:blipFill>
          <a:blip r:embed="rId3"/>
          <a:stretch>
            <a:fillRect/>
          </a:stretch>
        </p:blipFill>
        <p:spPr>
          <a:xfrm>
            <a:off x="5857519" y="1463486"/>
            <a:ext cx="6145301" cy="3237257"/>
          </a:xfrm>
          <a:prstGeom prst="rect">
            <a:avLst/>
          </a:prstGeom>
        </p:spPr>
      </p:pic>
      <p:pic>
        <p:nvPicPr>
          <p:cNvPr id="8" name="Immagine 7"/>
          <p:cNvPicPr>
            <a:picLocks noChangeAspect="1"/>
          </p:cNvPicPr>
          <p:nvPr/>
        </p:nvPicPr>
        <p:blipFill>
          <a:blip r:embed="rId4"/>
          <a:stretch>
            <a:fillRect/>
          </a:stretch>
        </p:blipFill>
        <p:spPr>
          <a:xfrm>
            <a:off x="9972676" y="5589922"/>
            <a:ext cx="2030144" cy="1268078"/>
          </a:xfrm>
          <a:prstGeom prst="rect">
            <a:avLst/>
          </a:prstGeom>
        </p:spPr>
      </p:pic>
      <p:grpSp>
        <p:nvGrpSpPr>
          <p:cNvPr id="5" name="Group 2"/>
          <p:cNvGrpSpPr>
            <a:grpSpLocks/>
          </p:cNvGrpSpPr>
          <p:nvPr/>
        </p:nvGrpSpPr>
        <p:grpSpPr bwMode="auto">
          <a:xfrm>
            <a:off x="0" y="76977"/>
            <a:ext cx="2879339" cy="6510338"/>
            <a:chOff x="0" y="73"/>
            <a:chExt cx="1552" cy="4101"/>
          </a:xfrm>
        </p:grpSpPr>
        <p:pic>
          <p:nvPicPr>
            <p:cNvPr id="7" name="Picture 3" descr="_logo_fvg_250_re_"/>
            <p:cNvPicPr>
              <a:picLocks noChangeAspect="1" noChangeArrowheads="1"/>
            </p:cNvPicPr>
            <p:nvPr/>
          </p:nvPicPr>
          <p:blipFill>
            <a:blip r:embed="rId5"/>
            <a:srcRect/>
            <a:stretch>
              <a:fillRect/>
            </a:stretch>
          </p:blipFill>
          <p:spPr bwMode="auto">
            <a:xfrm>
              <a:off x="68" y="73"/>
              <a:ext cx="1484" cy="332"/>
            </a:xfrm>
            <a:prstGeom prst="rect">
              <a:avLst/>
            </a:prstGeom>
            <a:noFill/>
            <a:ln w="9525">
              <a:noFill/>
              <a:miter lim="800000"/>
              <a:headEnd/>
              <a:tailEnd/>
            </a:ln>
          </p:spPr>
        </p:pic>
        <p:sp>
          <p:nvSpPr>
            <p:cNvPr id="9"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6"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31501742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9048" y="642025"/>
            <a:ext cx="7107675" cy="5330757"/>
          </a:xfrm>
          <a:prstGeom prst="rect">
            <a:avLst/>
          </a:prstGeom>
        </p:spPr>
      </p:pic>
      <p:sp>
        <p:nvSpPr>
          <p:cNvPr id="5" name="Rettangolo 4"/>
          <p:cNvSpPr/>
          <p:nvPr/>
        </p:nvSpPr>
        <p:spPr>
          <a:xfrm>
            <a:off x="9144001" y="797884"/>
            <a:ext cx="3048000" cy="3970318"/>
          </a:xfrm>
          <a:prstGeom prst="rect">
            <a:avLst/>
          </a:prstGeom>
        </p:spPr>
        <p:txBody>
          <a:bodyPr wrap="square">
            <a:spAutoFit/>
          </a:bodyPr>
          <a:lstStyle/>
          <a:p>
            <a:pPr algn="ctr"/>
            <a:r>
              <a:rPr lang="en-US" sz="2800" dirty="0" smtClean="0">
                <a:latin typeface="DecimaWE Rg" panose="02000000000000000000" pitchFamily="2" charset="0"/>
              </a:rPr>
              <a:t>A </a:t>
            </a:r>
            <a:r>
              <a:rPr lang="en-US" sz="2800" dirty="0">
                <a:latin typeface="DecimaWE Rg" panose="02000000000000000000" pitchFamily="2" charset="0"/>
              </a:rPr>
              <a:t>hotline for elder abuse T.A.M. (</a:t>
            </a:r>
            <a:r>
              <a:rPr lang="en-US" sz="2800" dirty="0" err="1">
                <a:latin typeface="DecimaWE Rg" panose="02000000000000000000" pitchFamily="2" charset="0"/>
              </a:rPr>
              <a:t>telefono</a:t>
            </a:r>
            <a:r>
              <a:rPr lang="en-US" sz="2800" dirty="0">
                <a:latin typeface="DecimaWE Rg" panose="02000000000000000000" pitchFamily="2" charset="0"/>
              </a:rPr>
              <a:t> </a:t>
            </a:r>
            <a:r>
              <a:rPr lang="en-US" sz="2800" dirty="0" err="1">
                <a:latin typeface="DecimaWE Rg" panose="02000000000000000000" pitchFamily="2" charset="0"/>
              </a:rPr>
              <a:t>anziani</a:t>
            </a:r>
            <a:r>
              <a:rPr lang="en-US" sz="2800" dirty="0">
                <a:latin typeface="DecimaWE Rg" panose="02000000000000000000" pitchFamily="2" charset="0"/>
              </a:rPr>
              <a:t> </a:t>
            </a:r>
            <a:r>
              <a:rPr lang="en-US" sz="2800" dirty="0" err="1">
                <a:latin typeface="DecimaWE Rg" panose="02000000000000000000" pitchFamily="2" charset="0"/>
              </a:rPr>
              <a:t>maltrattati</a:t>
            </a:r>
            <a:r>
              <a:rPr lang="en-US" sz="2800" dirty="0">
                <a:latin typeface="DecimaWE Rg" panose="02000000000000000000" pitchFamily="2" charset="0"/>
              </a:rPr>
              <a:t>) </a:t>
            </a:r>
          </a:p>
          <a:p>
            <a:pPr algn="ctr"/>
            <a:r>
              <a:rPr lang="en-US" sz="2800" dirty="0">
                <a:latin typeface="DecimaWE Rg" panose="02000000000000000000" pitchFamily="2" charset="0"/>
              </a:rPr>
              <a:t>to tackle the issue </a:t>
            </a:r>
          </a:p>
          <a:p>
            <a:pPr algn="ctr"/>
            <a:r>
              <a:rPr lang="en-US" sz="2800" dirty="0" smtClean="0">
                <a:latin typeface="DecimaWE Rg" panose="02000000000000000000" pitchFamily="2" charset="0"/>
              </a:rPr>
              <a:t>in </a:t>
            </a:r>
            <a:r>
              <a:rPr lang="en-US" sz="2800" dirty="0">
                <a:latin typeface="DecimaWE Rg" panose="02000000000000000000" pitchFamily="2" charset="0"/>
              </a:rPr>
              <a:t>the </a:t>
            </a:r>
            <a:r>
              <a:rPr lang="en-US" sz="2800" dirty="0" smtClean="0">
                <a:latin typeface="DecimaWE Rg" panose="02000000000000000000" pitchFamily="2" charset="0"/>
              </a:rPr>
              <a:t>Region </a:t>
            </a:r>
          </a:p>
          <a:p>
            <a:pPr algn="ctr"/>
            <a:r>
              <a:rPr lang="en-US" sz="2800" dirty="0" smtClean="0">
                <a:latin typeface="DecimaWE Rg" panose="02000000000000000000" pitchFamily="2" charset="0"/>
              </a:rPr>
              <a:t>&amp;              </a:t>
            </a:r>
          </a:p>
          <a:p>
            <a:pPr algn="ctr"/>
            <a:r>
              <a:rPr lang="en-US" sz="2800" dirty="0" smtClean="0">
                <a:latin typeface="DecimaWE Rg" panose="02000000000000000000" pitchFamily="2" charset="0"/>
              </a:rPr>
              <a:t>throughout Italy (2001)</a:t>
            </a:r>
            <a:endParaRPr lang="it-IT" sz="2800" dirty="0">
              <a:latin typeface="DecimaWE Rg" panose="02000000000000000000" pitchFamily="2" charset="0"/>
            </a:endParaRPr>
          </a:p>
        </p:txBody>
      </p:sp>
      <p:grpSp>
        <p:nvGrpSpPr>
          <p:cNvPr id="6" name="Group 2"/>
          <p:cNvGrpSpPr>
            <a:grpSpLocks/>
          </p:cNvGrpSpPr>
          <p:nvPr/>
        </p:nvGrpSpPr>
        <p:grpSpPr bwMode="auto">
          <a:xfrm>
            <a:off x="0" y="76977"/>
            <a:ext cx="2879339" cy="6510338"/>
            <a:chOff x="0" y="73"/>
            <a:chExt cx="1552" cy="4101"/>
          </a:xfrm>
        </p:grpSpPr>
        <p:pic>
          <p:nvPicPr>
            <p:cNvPr id="7"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8"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4154631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88518" y="210079"/>
            <a:ext cx="8791331" cy="6647921"/>
          </a:xfrm>
          <a:prstGeom prst="rect">
            <a:avLst/>
          </a:prstGeom>
        </p:spPr>
      </p:pic>
      <p:sp>
        <p:nvSpPr>
          <p:cNvPr id="4" name="CasellaDiTesto 3"/>
          <p:cNvSpPr txBox="1"/>
          <p:nvPr/>
        </p:nvSpPr>
        <p:spPr>
          <a:xfrm>
            <a:off x="6469932" y="6302651"/>
            <a:ext cx="5536538" cy="369332"/>
          </a:xfrm>
          <a:prstGeom prst="rect">
            <a:avLst/>
          </a:prstGeom>
          <a:noFill/>
        </p:spPr>
        <p:txBody>
          <a:bodyPr wrap="square" rtlCol="0">
            <a:spAutoFit/>
          </a:bodyPr>
          <a:lstStyle/>
          <a:p>
            <a:r>
              <a:rPr lang="en-US" dirty="0">
                <a:latin typeface="DecimaWE Rg" panose="02000000000000000000" pitchFamily="2" charset="0"/>
              </a:rPr>
              <a:t>The project is completely financed by Friuli-Venezia </a:t>
            </a:r>
            <a:r>
              <a:rPr lang="en-US" dirty="0" smtClean="0">
                <a:latin typeface="DecimaWE Rg" panose="02000000000000000000" pitchFamily="2" charset="0"/>
              </a:rPr>
              <a:t>Giulia </a:t>
            </a:r>
            <a:endParaRPr lang="en-US" dirty="0">
              <a:latin typeface="DecimaWE Rg" panose="02000000000000000000" pitchFamily="2" charset="0"/>
            </a:endParaRPr>
          </a:p>
        </p:txBody>
      </p:sp>
      <p:sp>
        <p:nvSpPr>
          <p:cNvPr id="5" name="Rettangolo 4"/>
          <p:cNvSpPr/>
          <p:nvPr/>
        </p:nvSpPr>
        <p:spPr>
          <a:xfrm>
            <a:off x="8124093" y="718533"/>
            <a:ext cx="3493478" cy="4154984"/>
          </a:xfrm>
          <a:prstGeom prst="rect">
            <a:avLst/>
          </a:prstGeom>
        </p:spPr>
        <p:txBody>
          <a:bodyPr wrap="square">
            <a:spAutoFit/>
          </a:bodyPr>
          <a:lstStyle/>
          <a:p>
            <a:r>
              <a:rPr lang="en-US" sz="2400" dirty="0" smtClean="0">
                <a:latin typeface="DecimaWE Rg" panose="02000000000000000000" pitchFamily="2" charset="0"/>
              </a:rPr>
              <a:t>- The </a:t>
            </a:r>
            <a:r>
              <a:rPr lang="en-US" sz="2400" dirty="0">
                <a:latin typeface="DecimaWE Rg" panose="02000000000000000000" pitchFamily="2" charset="0"/>
              </a:rPr>
              <a:t>hotline has helped abused older people regain their dignity. </a:t>
            </a:r>
          </a:p>
          <a:p>
            <a:endParaRPr lang="en-US" sz="2400" dirty="0">
              <a:latin typeface="DecimaWE Rg" panose="02000000000000000000" pitchFamily="2" charset="0"/>
            </a:endParaRPr>
          </a:p>
          <a:p>
            <a:r>
              <a:rPr lang="en-US" sz="2400" dirty="0">
                <a:latin typeface="DecimaWE Rg" panose="02000000000000000000" pitchFamily="2" charset="0"/>
              </a:rPr>
              <a:t>- Its existence also reflects the need for a shift in the way of looking at older people in FVG and in Italy, to guarantee their enjoyment of their human rights.</a:t>
            </a:r>
          </a:p>
        </p:txBody>
      </p:sp>
      <p:grpSp>
        <p:nvGrpSpPr>
          <p:cNvPr id="6" name="Group 2"/>
          <p:cNvGrpSpPr>
            <a:grpSpLocks/>
          </p:cNvGrpSpPr>
          <p:nvPr/>
        </p:nvGrpSpPr>
        <p:grpSpPr bwMode="auto">
          <a:xfrm>
            <a:off x="0" y="76977"/>
            <a:ext cx="2879339" cy="6510338"/>
            <a:chOff x="0" y="73"/>
            <a:chExt cx="1552" cy="4101"/>
          </a:xfrm>
        </p:grpSpPr>
        <p:pic>
          <p:nvPicPr>
            <p:cNvPr id="7"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8"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28321780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5246194" y="2703318"/>
            <a:ext cx="6641841" cy="1325563"/>
          </a:xfrm>
        </p:spPr>
        <p:txBody>
          <a:bodyPr/>
          <a:lstStyle/>
          <a:p>
            <a:pPr algn="ctr"/>
            <a:r>
              <a:rPr lang="it-IT" b="1" dirty="0" smtClean="0">
                <a:solidFill>
                  <a:schemeClr val="accent5">
                    <a:lumMod val="75000"/>
                  </a:schemeClr>
                </a:solidFill>
                <a:latin typeface="DecimaWE Rg" panose="02000000000000000000" pitchFamily="2" charset="0"/>
              </a:rPr>
              <a:t>C.R.I.B.A.</a:t>
            </a:r>
            <a:endParaRPr lang="it-IT" b="1" dirty="0">
              <a:solidFill>
                <a:schemeClr val="accent5">
                  <a:lumMod val="75000"/>
                </a:schemeClr>
              </a:solidFill>
              <a:latin typeface="DecimaWE Rg" panose="02000000000000000000" pitchFamily="2" charset="0"/>
            </a:endParaRPr>
          </a:p>
        </p:txBody>
      </p:sp>
      <p:pic>
        <p:nvPicPr>
          <p:cNvPr id="5" name="Immagine 4"/>
          <p:cNvPicPr>
            <a:picLocks noChangeAspect="1"/>
          </p:cNvPicPr>
          <p:nvPr/>
        </p:nvPicPr>
        <p:blipFill>
          <a:blip r:embed="rId2"/>
          <a:stretch>
            <a:fillRect/>
          </a:stretch>
        </p:blipFill>
        <p:spPr>
          <a:xfrm>
            <a:off x="712510" y="586047"/>
            <a:ext cx="4383558" cy="6185935"/>
          </a:xfrm>
          <a:prstGeom prst="rect">
            <a:avLst/>
          </a:prstGeom>
        </p:spPr>
      </p:pic>
      <p:grpSp>
        <p:nvGrpSpPr>
          <p:cNvPr id="6" name="Group 2"/>
          <p:cNvGrpSpPr>
            <a:grpSpLocks/>
          </p:cNvGrpSpPr>
          <p:nvPr/>
        </p:nvGrpSpPr>
        <p:grpSpPr bwMode="auto">
          <a:xfrm>
            <a:off x="0" y="76977"/>
            <a:ext cx="2879339" cy="6510338"/>
            <a:chOff x="0" y="73"/>
            <a:chExt cx="1552" cy="4101"/>
          </a:xfrm>
        </p:grpSpPr>
        <p:pic>
          <p:nvPicPr>
            <p:cNvPr id="7"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8"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13148570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2674622" y="2569352"/>
            <a:ext cx="6641841" cy="1325563"/>
          </a:xfrm>
        </p:spPr>
        <p:txBody>
          <a:bodyPr/>
          <a:lstStyle/>
          <a:p>
            <a:pPr algn="ctr"/>
            <a:r>
              <a:rPr lang="it-IT" b="1" dirty="0" smtClean="0">
                <a:solidFill>
                  <a:schemeClr val="accent5">
                    <a:lumMod val="75000"/>
                  </a:schemeClr>
                </a:solidFill>
                <a:latin typeface="DecimaWE Rg" panose="02000000000000000000" pitchFamily="2" charset="0"/>
              </a:rPr>
              <a:t>The </a:t>
            </a:r>
            <a:r>
              <a:rPr lang="it-IT" b="1" dirty="0" err="1" smtClean="0">
                <a:solidFill>
                  <a:schemeClr val="accent5">
                    <a:lumMod val="75000"/>
                  </a:schemeClr>
                </a:solidFill>
                <a:latin typeface="DecimaWE Rg" panose="02000000000000000000" pitchFamily="2" charset="0"/>
              </a:rPr>
              <a:t>Healthy</a:t>
            </a:r>
            <a:r>
              <a:rPr lang="it-IT" b="1" dirty="0" smtClean="0">
                <a:solidFill>
                  <a:schemeClr val="accent5">
                    <a:lumMod val="75000"/>
                  </a:schemeClr>
                </a:solidFill>
                <a:latin typeface="DecimaWE Rg" panose="02000000000000000000" pitchFamily="2" charset="0"/>
              </a:rPr>
              <a:t> </a:t>
            </a:r>
            <a:r>
              <a:rPr lang="it-IT" b="1" dirty="0" err="1" smtClean="0">
                <a:solidFill>
                  <a:schemeClr val="accent5">
                    <a:lumMod val="75000"/>
                  </a:schemeClr>
                </a:solidFill>
                <a:latin typeface="DecimaWE Rg" panose="02000000000000000000" pitchFamily="2" charset="0"/>
              </a:rPr>
              <a:t>Ageing</a:t>
            </a:r>
            <a:r>
              <a:rPr lang="it-IT" b="1" dirty="0" smtClean="0">
                <a:solidFill>
                  <a:schemeClr val="accent5">
                    <a:lumMod val="75000"/>
                  </a:schemeClr>
                </a:solidFill>
                <a:latin typeface="DecimaWE Rg" panose="02000000000000000000" pitchFamily="2" charset="0"/>
              </a:rPr>
              <a:t> </a:t>
            </a:r>
            <a:r>
              <a:rPr lang="it-IT" b="1" dirty="0" err="1" smtClean="0">
                <a:solidFill>
                  <a:schemeClr val="accent5">
                    <a:lumMod val="75000"/>
                  </a:schemeClr>
                </a:solidFill>
                <a:latin typeface="DecimaWE Rg" panose="02000000000000000000" pitchFamily="2" charset="0"/>
              </a:rPr>
              <a:t>Profile</a:t>
            </a:r>
            <a:endParaRPr lang="it-IT" b="1" dirty="0">
              <a:solidFill>
                <a:schemeClr val="accent5">
                  <a:lumMod val="75000"/>
                </a:schemeClr>
              </a:solidFill>
              <a:latin typeface="DecimaWE Rg" panose="02000000000000000000" pitchFamily="2" charset="0"/>
            </a:endParaRPr>
          </a:p>
        </p:txBody>
      </p:sp>
      <p:grpSp>
        <p:nvGrpSpPr>
          <p:cNvPr id="6" name="Group 2"/>
          <p:cNvGrpSpPr>
            <a:grpSpLocks/>
          </p:cNvGrpSpPr>
          <p:nvPr/>
        </p:nvGrpSpPr>
        <p:grpSpPr bwMode="auto">
          <a:xfrm>
            <a:off x="0" y="76977"/>
            <a:ext cx="2879339" cy="6510338"/>
            <a:chOff x="0" y="73"/>
            <a:chExt cx="1552" cy="4101"/>
          </a:xfrm>
        </p:grpSpPr>
        <p:pic>
          <p:nvPicPr>
            <p:cNvPr id="7" name="Picture 3" descr="_logo_fvg_250_re_"/>
            <p:cNvPicPr>
              <a:picLocks noChangeAspect="1" noChangeArrowheads="1"/>
            </p:cNvPicPr>
            <p:nvPr/>
          </p:nvPicPr>
          <p:blipFill>
            <a:blip r:embed="rId2"/>
            <a:srcRect/>
            <a:stretch>
              <a:fillRect/>
            </a:stretch>
          </p:blipFill>
          <p:spPr bwMode="auto">
            <a:xfrm>
              <a:off x="68" y="73"/>
              <a:ext cx="1484" cy="332"/>
            </a:xfrm>
            <a:prstGeom prst="rect">
              <a:avLst/>
            </a:prstGeom>
            <a:noFill/>
            <a:ln w="9525">
              <a:noFill/>
              <a:miter lim="800000"/>
              <a:headEnd/>
              <a:tailEnd/>
            </a:ln>
          </p:spPr>
        </p:pic>
        <p:sp>
          <p:nvSpPr>
            <p:cNvPr id="8"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9279473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58934" y="537792"/>
            <a:ext cx="7281018" cy="5576955"/>
          </a:xfrm>
          <a:prstGeom prst="rect">
            <a:avLst/>
          </a:prstGeom>
        </p:spPr>
      </p:pic>
      <p:sp>
        <p:nvSpPr>
          <p:cNvPr id="2" name="Titolo 1"/>
          <p:cNvSpPr>
            <a:spLocks noGrp="1"/>
          </p:cNvSpPr>
          <p:nvPr>
            <p:ph type="title"/>
          </p:nvPr>
        </p:nvSpPr>
        <p:spPr>
          <a:xfrm>
            <a:off x="126157" y="1237317"/>
            <a:ext cx="4327187" cy="795460"/>
          </a:xfrm>
        </p:spPr>
        <p:txBody>
          <a:bodyPr/>
          <a:lstStyle/>
          <a:p>
            <a:pPr algn="ctr"/>
            <a:r>
              <a:rPr lang="it-IT" b="1" dirty="0" err="1" smtClean="0">
                <a:solidFill>
                  <a:schemeClr val="accent5">
                    <a:lumMod val="75000"/>
                  </a:schemeClr>
                </a:solidFill>
              </a:rPr>
              <a:t>Challenges</a:t>
            </a:r>
            <a:endParaRPr lang="it-IT" b="1" dirty="0">
              <a:solidFill>
                <a:schemeClr val="accent5">
                  <a:lumMod val="75000"/>
                </a:schemeClr>
              </a:solidFill>
            </a:endParaRPr>
          </a:p>
        </p:txBody>
      </p:sp>
      <p:sp>
        <p:nvSpPr>
          <p:cNvPr id="4" name="Rettangolo 3"/>
          <p:cNvSpPr/>
          <p:nvPr/>
        </p:nvSpPr>
        <p:spPr>
          <a:xfrm>
            <a:off x="595008" y="2509702"/>
            <a:ext cx="3685162" cy="2862322"/>
          </a:xfrm>
          <a:prstGeom prst="rect">
            <a:avLst/>
          </a:prstGeom>
        </p:spPr>
        <p:txBody>
          <a:bodyPr wrap="square">
            <a:spAutoFit/>
          </a:bodyPr>
          <a:lstStyle/>
          <a:p>
            <a:r>
              <a:rPr lang="en-US" dirty="0"/>
              <a:t>• working in an integrated </a:t>
            </a:r>
            <a:r>
              <a:rPr lang="en-US" dirty="0" smtClean="0"/>
              <a:t>way</a:t>
            </a:r>
          </a:p>
          <a:p>
            <a:endParaRPr lang="en-US" dirty="0"/>
          </a:p>
          <a:p>
            <a:r>
              <a:rPr lang="en-US" dirty="0"/>
              <a:t>• understanding the importance of </a:t>
            </a:r>
            <a:r>
              <a:rPr lang="en-US" dirty="0" smtClean="0"/>
              <a:t>evaluation</a:t>
            </a:r>
          </a:p>
          <a:p>
            <a:endParaRPr lang="en-US" dirty="0"/>
          </a:p>
          <a:p>
            <a:r>
              <a:rPr lang="en-US" dirty="0"/>
              <a:t>• finding a unified coordination </a:t>
            </a:r>
            <a:r>
              <a:rPr lang="en-US" dirty="0" smtClean="0"/>
              <a:t>mechanism</a:t>
            </a:r>
            <a:endParaRPr lang="en-US" dirty="0"/>
          </a:p>
          <a:p>
            <a:endParaRPr lang="en-US" dirty="0"/>
          </a:p>
          <a:p>
            <a:r>
              <a:rPr lang="en-US" dirty="0"/>
              <a:t>• fostering the idea of supportive environments in Friuli-Venezia Giulia.</a:t>
            </a:r>
            <a:endParaRPr lang="it-IT" dirty="0"/>
          </a:p>
        </p:txBody>
      </p:sp>
      <p:grpSp>
        <p:nvGrpSpPr>
          <p:cNvPr id="6" name="Group 2"/>
          <p:cNvGrpSpPr>
            <a:grpSpLocks/>
          </p:cNvGrpSpPr>
          <p:nvPr/>
        </p:nvGrpSpPr>
        <p:grpSpPr bwMode="auto">
          <a:xfrm>
            <a:off x="0" y="76977"/>
            <a:ext cx="2879339" cy="6510338"/>
            <a:chOff x="0" y="73"/>
            <a:chExt cx="1552" cy="4101"/>
          </a:xfrm>
        </p:grpSpPr>
        <p:pic>
          <p:nvPicPr>
            <p:cNvPr id="7"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8"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1450839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
          <p:cNvGrpSpPr>
            <a:grpSpLocks/>
          </p:cNvGrpSpPr>
          <p:nvPr/>
        </p:nvGrpSpPr>
        <p:grpSpPr bwMode="auto">
          <a:xfrm>
            <a:off x="0" y="0"/>
            <a:ext cx="2879339" cy="6510338"/>
            <a:chOff x="0" y="73"/>
            <a:chExt cx="1552" cy="4101"/>
          </a:xfrm>
        </p:grpSpPr>
        <p:pic>
          <p:nvPicPr>
            <p:cNvPr id="7" name="Picture 3" descr="_logo_fvg_250_re_"/>
            <p:cNvPicPr>
              <a:picLocks noChangeAspect="1" noChangeArrowheads="1"/>
            </p:cNvPicPr>
            <p:nvPr/>
          </p:nvPicPr>
          <p:blipFill>
            <a:blip r:embed="rId2"/>
            <a:srcRect/>
            <a:stretch>
              <a:fillRect/>
            </a:stretch>
          </p:blipFill>
          <p:spPr bwMode="auto">
            <a:xfrm>
              <a:off x="68" y="73"/>
              <a:ext cx="1484" cy="332"/>
            </a:xfrm>
            <a:prstGeom prst="rect">
              <a:avLst/>
            </a:prstGeom>
            <a:noFill/>
            <a:ln w="9525">
              <a:noFill/>
              <a:miter lim="800000"/>
              <a:headEnd/>
              <a:tailEnd/>
            </a:ln>
          </p:spPr>
        </p:pic>
        <p:sp>
          <p:nvSpPr>
            <p:cNvPr id="8"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38" name="Titolo 37"/>
          <p:cNvSpPr>
            <a:spLocks noGrp="1"/>
          </p:cNvSpPr>
          <p:nvPr>
            <p:ph type="title"/>
          </p:nvPr>
        </p:nvSpPr>
        <p:spPr>
          <a:xfrm>
            <a:off x="3339763" y="1012119"/>
            <a:ext cx="5899051" cy="480131"/>
          </a:xfrm>
          <a:prstGeom prst="rect">
            <a:avLst/>
          </a:prstGeom>
        </p:spPr>
        <p:txBody>
          <a:bodyPr wrap="none">
            <a:spAutoFit/>
          </a:bodyPr>
          <a:lstStyle/>
          <a:p>
            <a:r>
              <a:rPr lang="en-US" sz="2800" b="1" dirty="0">
                <a:solidFill>
                  <a:schemeClr val="accent5">
                    <a:lumMod val="75000"/>
                  </a:schemeClr>
                </a:solidFill>
                <a:latin typeface="DecimaWE Rg" panose="02000000000000000000" pitchFamily="2" charset="0"/>
              </a:rPr>
              <a:t>The biggest challenge is sustainability</a:t>
            </a:r>
          </a:p>
        </p:txBody>
      </p:sp>
      <p:pic>
        <p:nvPicPr>
          <p:cNvPr id="39" name="Immagine 38"/>
          <p:cNvPicPr>
            <a:picLocks noChangeAspect="1"/>
          </p:cNvPicPr>
          <p:nvPr/>
        </p:nvPicPr>
        <p:blipFill>
          <a:blip r:embed="rId3"/>
          <a:stretch>
            <a:fillRect/>
          </a:stretch>
        </p:blipFill>
        <p:spPr>
          <a:xfrm>
            <a:off x="2879339" y="2262729"/>
            <a:ext cx="6819900" cy="3457575"/>
          </a:xfrm>
          <a:prstGeom prst="rect">
            <a:avLst/>
          </a:prstGeom>
        </p:spPr>
      </p:pic>
    </p:spTree>
    <p:extLst>
      <p:ext uri="{BB962C8B-B14F-4D97-AF65-F5344CB8AC3E}">
        <p14:creationId xmlns:p14="http://schemas.microsoft.com/office/powerpoint/2010/main" val="12231091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838728" y="0"/>
            <a:ext cx="10515600" cy="1325563"/>
          </a:xfrm>
        </p:spPr>
        <p:txBody>
          <a:bodyPr>
            <a:normAutofit/>
          </a:bodyPr>
          <a:lstStyle/>
          <a:p>
            <a:pPr algn="ctr"/>
            <a:r>
              <a:rPr lang="it-IT" sz="4800" dirty="0" err="1" smtClean="0">
                <a:solidFill>
                  <a:srgbClr val="00B050"/>
                </a:solidFill>
              </a:rPr>
              <a:t>Key</a:t>
            </a:r>
            <a:r>
              <a:rPr lang="it-IT" sz="4800" dirty="0" smtClean="0">
                <a:solidFill>
                  <a:srgbClr val="00B050"/>
                </a:solidFill>
              </a:rPr>
              <a:t> </a:t>
            </a:r>
            <a:r>
              <a:rPr lang="it-IT" sz="4800" dirty="0" err="1" smtClean="0">
                <a:solidFill>
                  <a:srgbClr val="00B050"/>
                </a:solidFill>
              </a:rPr>
              <a:t>messages</a:t>
            </a:r>
            <a:endParaRPr lang="it-IT" sz="4800" dirty="0">
              <a:solidFill>
                <a:srgbClr val="00B050"/>
              </a:solidFill>
            </a:endParaRPr>
          </a:p>
        </p:txBody>
      </p:sp>
      <p:sp>
        <p:nvSpPr>
          <p:cNvPr id="3" name="Rettangolo 2"/>
          <p:cNvSpPr/>
          <p:nvPr/>
        </p:nvSpPr>
        <p:spPr>
          <a:xfrm>
            <a:off x="594999" y="1360640"/>
            <a:ext cx="9358603" cy="9202519"/>
          </a:xfrm>
          <a:prstGeom prst="rect">
            <a:avLst/>
          </a:prstGeom>
        </p:spPr>
        <p:txBody>
          <a:bodyPr wrap="square">
            <a:spAutoFit/>
          </a:bodyPr>
          <a:lstStyle/>
          <a:p>
            <a:pPr marL="571500" indent="-571500">
              <a:buFont typeface="Arial" panose="020B0604020202020204" pitchFamily="34" charset="0"/>
              <a:buChar char="•"/>
            </a:pPr>
            <a:r>
              <a:rPr lang="en-US" sz="2400" dirty="0"/>
              <a:t>Age-friendly environments are good for </a:t>
            </a:r>
            <a:r>
              <a:rPr lang="en-US" sz="2400" dirty="0" smtClean="0"/>
              <a:t>all</a:t>
            </a:r>
          </a:p>
          <a:p>
            <a:endParaRPr lang="en-US" sz="2400" dirty="0" smtClean="0"/>
          </a:p>
          <a:p>
            <a:pPr marL="571500" indent="-571500">
              <a:buFont typeface="Arial" panose="020B0604020202020204" pitchFamily="34" charset="0"/>
              <a:buChar char="•"/>
            </a:pPr>
            <a:r>
              <a:rPr lang="en-US" sz="2400" dirty="0" err="1" smtClean="0"/>
              <a:t>Intersectoral</a:t>
            </a:r>
            <a:r>
              <a:rPr lang="en-US" sz="2400" dirty="0" smtClean="0"/>
              <a:t> </a:t>
            </a:r>
            <a:r>
              <a:rPr lang="en-US" sz="2400" dirty="0"/>
              <a:t>mechanisms </a:t>
            </a:r>
            <a:r>
              <a:rPr lang="en-US" sz="2400" dirty="0" smtClean="0"/>
              <a:t>work</a:t>
            </a:r>
          </a:p>
          <a:p>
            <a:endParaRPr lang="en-US" sz="2400" dirty="0" smtClean="0"/>
          </a:p>
          <a:p>
            <a:pPr marL="571500" indent="-571500">
              <a:buFont typeface="Arial" panose="020B0604020202020204" pitchFamily="34" charset="0"/>
              <a:buChar char="•"/>
            </a:pPr>
            <a:r>
              <a:rPr lang="en-US" sz="2400" dirty="0" smtClean="0"/>
              <a:t>Start </a:t>
            </a:r>
            <a:r>
              <a:rPr lang="en-US" sz="2400" dirty="0"/>
              <a:t>small or locally and gather evidence for use in later scaling </a:t>
            </a:r>
            <a:r>
              <a:rPr lang="en-US" sz="2400" dirty="0" smtClean="0"/>
              <a:t>up</a:t>
            </a:r>
          </a:p>
          <a:p>
            <a:endParaRPr lang="en-US" sz="2400" dirty="0" smtClean="0"/>
          </a:p>
          <a:p>
            <a:pPr marL="571500" indent="-571500">
              <a:buFont typeface="Arial" panose="020B0604020202020204" pitchFamily="34" charset="0"/>
              <a:buChar char="•"/>
            </a:pPr>
            <a:r>
              <a:rPr lang="en-US" sz="2400" dirty="0" smtClean="0"/>
              <a:t>Recognize </a:t>
            </a:r>
            <a:r>
              <a:rPr lang="en-US" sz="2400" dirty="0"/>
              <a:t>the value of making a cultural shift from citizens to </a:t>
            </a:r>
            <a:r>
              <a:rPr lang="en-US" sz="2400" dirty="0" smtClean="0"/>
              <a:t>policymakers</a:t>
            </a:r>
          </a:p>
          <a:p>
            <a:pPr marL="571500" indent="-571500">
              <a:buFont typeface="Arial" panose="020B0604020202020204" pitchFamily="34" charset="0"/>
              <a:buChar char="•"/>
            </a:pPr>
            <a:endParaRPr lang="en-US" sz="2400" dirty="0"/>
          </a:p>
          <a:p>
            <a:pPr marL="571500" indent="-571500">
              <a:buFont typeface="Arial" panose="020B0604020202020204" pitchFamily="34" charset="0"/>
              <a:buChar char="•"/>
            </a:pPr>
            <a:r>
              <a:rPr lang="en-US" sz="2400" dirty="0" smtClean="0"/>
              <a:t>Planning </a:t>
            </a:r>
            <a:r>
              <a:rPr lang="en-US" sz="2400" dirty="0"/>
              <a:t>in cycles based on evaluation is </a:t>
            </a:r>
            <a:r>
              <a:rPr lang="en-US" sz="2400" dirty="0" smtClean="0"/>
              <a:t>important</a:t>
            </a:r>
          </a:p>
          <a:p>
            <a:pPr marL="571500" indent="-571500">
              <a:buFont typeface="Arial" panose="020B0604020202020204" pitchFamily="34" charset="0"/>
              <a:buChar char="•"/>
            </a:pPr>
            <a:endParaRPr lang="en-US" sz="2400" dirty="0"/>
          </a:p>
          <a:p>
            <a:pPr marL="571500" indent="-571500">
              <a:buFont typeface="Arial" panose="020B0604020202020204" pitchFamily="34" charset="0"/>
              <a:buChar char="•"/>
            </a:pPr>
            <a:r>
              <a:rPr lang="en-US" sz="2400" dirty="0" smtClean="0"/>
              <a:t>Exposure </a:t>
            </a:r>
            <a:r>
              <a:rPr lang="en-US" sz="2400" dirty="0"/>
              <a:t>to international experience, leadership and expertise is beneficial (</a:t>
            </a:r>
            <a:r>
              <a:rPr lang="en-US" sz="2400" dirty="0" smtClean="0"/>
              <a:t>The </a:t>
            </a:r>
            <a:r>
              <a:rPr lang="en-US" sz="2400" dirty="0"/>
              <a:t>support from the international </a:t>
            </a:r>
            <a:r>
              <a:rPr lang="en-US" sz="2400" dirty="0" smtClean="0"/>
              <a:t>community strengthened </a:t>
            </a:r>
            <a:r>
              <a:rPr lang="en-US" sz="2400" dirty="0"/>
              <a:t>Friuli-Venezia Giulia’s </a:t>
            </a:r>
            <a:r>
              <a:rPr lang="en-US" sz="2400" dirty="0" smtClean="0"/>
              <a:t>work)</a:t>
            </a:r>
            <a:endParaRPr lang="en-US" sz="2400" dirty="0"/>
          </a:p>
          <a:p>
            <a:pPr marL="571500" indent="-571500">
              <a:buFont typeface="Arial" panose="020B0604020202020204" pitchFamily="34" charset="0"/>
              <a:buChar char="•"/>
            </a:pPr>
            <a:endParaRPr lang="en-US" sz="2000" dirty="0"/>
          </a:p>
          <a:p>
            <a:pPr marL="571500" indent="-571500">
              <a:buFont typeface="Arial" panose="020B0604020202020204" pitchFamily="34" charset="0"/>
              <a:buChar char="•"/>
            </a:pPr>
            <a:endParaRPr lang="en-US" sz="2000" dirty="0" smtClean="0"/>
          </a:p>
          <a:p>
            <a:pPr marL="571500" indent="-571500">
              <a:buFont typeface="Arial" panose="020B0604020202020204" pitchFamily="34" charset="0"/>
              <a:buChar char="•"/>
            </a:pPr>
            <a:endParaRPr lang="en-US" sz="2000" dirty="0"/>
          </a:p>
          <a:p>
            <a:pPr marL="571500" indent="-571500">
              <a:buFont typeface="Arial" panose="020B0604020202020204" pitchFamily="34" charset="0"/>
              <a:buChar char="•"/>
            </a:pPr>
            <a:endParaRPr lang="en-US" sz="2000" dirty="0" smtClean="0"/>
          </a:p>
          <a:p>
            <a:pPr marL="571500" indent="-571500">
              <a:buFont typeface="Arial" panose="020B0604020202020204" pitchFamily="34" charset="0"/>
              <a:buChar char="•"/>
            </a:pPr>
            <a:endParaRPr lang="en-US" sz="2000" dirty="0"/>
          </a:p>
          <a:p>
            <a:pPr marL="571500" indent="-571500">
              <a:buFont typeface="Arial" panose="020B0604020202020204" pitchFamily="34" charset="0"/>
              <a:buChar char="•"/>
            </a:pPr>
            <a:endParaRPr lang="en-US" sz="2000" dirty="0" smtClean="0"/>
          </a:p>
          <a:p>
            <a:pPr marL="571500" indent="-571500">
              <a:buFont typeface="Arial" panose="020B0604020202020204" pitchFamily="34" charset="0"/>
              <a:buChar char="•"/>
            </a:pPr>
            <a:endParaRPr lang="en-US" sz="2000" dirty="0"/>
          </a:p>
          <a:p>
            <a:pPr marL="571500" indent="-571500">
              <a:buFont typeface="Arial" panose="020B0604020202020204" pitchFamily="34" charset="0"/>
              <a:buChar char="•"/>
            </a:pPr>
            <a:endParaRPr lang="en-US" sz="2000" dirty="0" smtClean="0"/>
          </a:p>
          <a:p>
            <a:pPr marL="571500" indent="-571500">
              <a:buFont typeface="Arial" panose="020B0604020202020204" pitchFamily="34" charset="0"/>
              <a:buChar char="•"/>
            </a:pPr>
            <a:endParaRPr lang="en-US" sz="2000" dirty="0"/>
          </a:p>
          <a:p>
            <a:pPr marL="571500" indent="-571500">
              <a:buFont typeface="Arial" panose="020B0604020202020204" pitchFamily="34" charset="0"/>
              <a:buChar char="•"/>
            </a:pPr>
            <a:endParaRPr lang="en-US" sz="2000" dirty="0" smtClean="0"/>
          </a:p>
          <a:p>
            <a:endParaRPr lang="en-US" sz="2000" b="1" dirty="0"/>
          </a:p>
          <a:p>
            <a:endParaRPr lang="en-US" b="1" dirty="0" smtClean="0"/>
          </a:p>
          <a:p>
            <a:endParaRPr lang="en-US" b="1" dirty="0"/>
          </a:p>
        </p:txBody>
      </p:sp>
      <p:pic>
        <p:nvPicPr>
          <p:cNvPr id="5" name="Immagine 4"/>
          <p:cNvPicPr>
            <a:picLocks noChangeAspect="1"/>
          </p:cNvPicPr>
          <p:nvPr/>
        </p:nvPicPr>
        <p:blipFill>
          <a:blip r:embed="rId2"/>
          <a:stretch>
            <a:fillRect/>
          </a:stretch>
        </p:blipFill>
        <p:spPr>
          <a:xfrm>
            <a:off x="0" y="124816"/>
            <a:ext cx="2877561" cy="6511092"/>
          </a:xfrm>
          <a:prstGeom prst="rect">
            <a:avLst/>
          </a:prstGeom>
        </p:spPr>
      </p:pic>
    </p:spTree>
    <p:extLst>
      <p:ext uri="{BB962C8B-B14F-4D97-AF65-F5344CB8AC3E}">
        <p14:creationId xmlns:p14="http://schemas.microsoft.com/office/powerpoint/2010/main" val="16333702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551878" y="2914352"/>
            <a:ext cx="11292672" cy="954107"/>
          </a:xfrm>
          <a:prstGeom prst="rect">
            <a:avLst/>
          </a:prstGeom>
        </p:spPr>
        <p:txBody>
          <a:bodyPr wrap="square">
            <a:spAutoFit/>
          </a:bodyPr>
          <a:lstStyle/>
          <a:p>
            <a:pPr algn="ctr"/>
            <a:r>
              <a:rPr lang="en-US" sz="2800" b="1" dirty="0">
                <a:solidFill>
                  <a:schemeClr val="accent5">
                    <a:lumMod val="75000"/>
                  </a:schemeClr>
                </a:solidFill>
                <a:latin typeface="DecimaWE Rg" panose="02000000000000000000" pitchFamily="2" charset="0"/>
              </a:rPr>
              <a:t>Friuli-Venezia Giulia aims to transform the ageing of the population </a:t>
            </a:r>
            <a:endParaRPr lang="en-US" sz="2800" b="1" dirty="0" smtClean="0">
              <a:solidFill>
                <a:schemeClr val="accent5">
                  <a:lumMod val="75000"/>
                </a:schemeClr>
              </a:solidFill>
              <a:latin typeface="DecimaWE Rg" panose="02000000000000000000" pitchFamily="2" charset="0"/>
            </a:endParaRPr>
          </a:p>
          <a:p>
            <a:pPr algn="ctr"/>
            <a:r>
              <a:rPr lang="en-US" sz="2800" b="1" dirty="0" smtClean="0">
                <a:solidFill>
                  <a:schemeClr val="accent5">
                    <a:lumMod val="75000"/>
                  </a:schemeClr>
                </a:solidFill>
                <a:latin typeface="DecimaWE Rg" panose="02000000000000000000" pitchFamily="2" charset="0"/>
              </a:rPr>
              <a:t>into </a:t>
            </a:r>
            <a:r>
              <a:rPr lang="en-US" sz="2800" b="1" dirty="0">
                <a:solidFill>
                  <a:schemeClr val="accent5">
                    <a:lumMod val="75000"/>
                  </a:schemeClr>
                </a:solidFill>
                <a:latin typeface="DecimaWE Rg" panose="02000000000000000000" pitchFamily="2" charset="0"/>
              </a:rPr>
              <a:t>an opportunity for social and economic development. </a:t>
            </a:r>
          </a:p>
        </p:txBody>
      </p:sp>
      <p:pic>
        <p:nvPicPr>
          <p:cNvPr id="3" name="Immagine 2"/>
          <p:cNvPicPr>
            <a:picLocks noChangeAspect="1"/>
          </p:cNvPicPr>
          <p:nvPr/>
        </p:nvPicPr>
        <p:blipFill>
          <a:blip r:embed="rId2"/>
          <a:stretch>
            <a:fillRect/>
          </a:stretch>
        </p:blipFill>
        <p:spPr>
          <a:xfrm>
            <a:off x="0" y="0"/>
            <a:ext cx="2877561" cy="6511092"/>
          </a:xfrm>
          <a:prstGeom prst="rect">
            <a:avLst/>
          </a:prstGeom>
        </p:spPr>
      </p:pic>
    </p:spTree>
    <p:extLst>
      <p:ext uri="{BB962C8B-B14F-4D97-AF65-F5344CB8AC3E}">
        <p14:creationId xmlns:p14="http://schemas.microsoft.com/office/powerpoint/2010/main" val="39708667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4" name="CasellaDiTesto 3"/>
          <p:cNvSpPr txBox="1"/>
          <p:nvPr/>
        </p:nvSpPr>
        <p:spPr>
          <a:xfrm>
            <a:off x="2863176" y="5617541"/>
            <a:ext cx="5925982" cy="830997"/>
          </a:xfrm>
          <a:prstGeom prst="rect">
            <a:avLst/>
          </a:prstGeom>
          <a:noFill/>
        </p:spPr>
        <p:txBody>
          <a:bodyPr wrap="square" rtlCol="0">
            <a:spAutoFit/>
          </a:bodyPr>
          <a:lstStyle/>
          <a:p>
            <a:pPr algn="ctr"/>
            <a:r>
              <a:rPr lang="it-IT" sz="3200" dirty="0">
                <a:solidFill>
                  <a:schemeClr val="bg1"/>
                </a:solidFill>
              </a:rPr>
              <a:t>g</a:t>
            </a:r>
            <a:r>
              <a:rPr lang="it-IT" sz="3200" dirty="0" smtClean="0">
                <a:solidFill>
                  <a:schemeClr val="bg1"/>
                </a:solidFill>
              </a:rPr>
              <a:t>ianna.zamaro@regione.fvg.it</a:t>
            </a:r>
            <a:endParaRPr lang="it-IT" sz="3200" dirty="0">
              <a:solidFill>
                <a:schemeClr val="bg1"/>
              </a:solidFill>
            </a:endParaRPr>
          </a:p>
          <a:p>
            <a:pPr algn="ctr"/>
            <a:endParaRPr lang="it-IT" sz="1600" dirty="0">
              <a:solidFill>
                <a:schemeClr val="bg1"/>
              </a:solidFill>
            </a:endParaRPr>
          </a:p>
        </p:txBody>
      </p:sp>
    </p:spTree>
    <p:extLst>
      <p:ext uri="{BB962C8B-B14F-4D97-AF65-F5344CB8AC3E}">
        <p14:creationId xmlns:p14="http://schemas.microsoft.com/office/powerpoint/2010/main" val="27056306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7173753" y="511738"/>
            <a:ext cx="4264843" cy="625689"/>
          </a:xfrm>
        </p:spPr>
        <p:txBody>
          <a:bodyPr>
            <a:normAutofit/>
          </a:bodyPr>
          <a:lstStyle/>
          <a:p>
            <a:pPr algn="ctr"/>
            <a:r>
              <a:rPr lang="it-IT" sz="3600" b="1" dirty="0">
                <a:solidFill>
                  <a:schemeClr val="accent6">
                    <a:lumMod val="75000"/>
                  </a:schemeClr>
                </a:solidFill>
                <a:latin typeface="DecimaWE Rg" panose="02000000000000000000" pitchFamily="2" charset="0"/>
              </a:rPr>
              <a:t>The </a:t>
            </a:r>
            <a:r>
              <a:rPr lang="it-IT" sz="3600" b="1" dirty="0" err="1">
                <a:solidFill>
                  <a:schemeClr val="accent6">
                    <a:lumMod val="75000"/>
                  </a:schemeClr>
                </a:solidFill>
                <a:latin typeface="DecimaWE Rg" panose="02000000000000000000" pitchFamily="2" charset="0"/>
              </a:rPr>
              <a:t>regional</a:t>
            </a:r>
            <a:r>
              <a:rPr lang="it-IT" sz="3600" b="1" dirty="0">
                <a:solidFill>
                  <a:schemeClr val="accent6">
                    <a:lumMod val="75000"/>
                  </a:schemeClr>
                </a:solidFill>
                <a:latin typeface="DecimaWE Rg" panose="02000000000000000000" pitchFamily="2" charset="0"/>
              </a:rPr>
              <a:t> </a:t>
            </a:r>
            <a:r>
              <a:rPr lang="it-IT" sz="3600" b="1" dirty="0" err="1">
                <a:solidFill>
                  <a:schemeClr val="accent6">
                    <a:lumMod val="75000"/>
                  </a:schemeClr>
                </a:solidFill>
                <a:latin typeface="DecimaWE Rg" panose="02000000000000000000" pitchFamily="2" charset="0"/>
              </a:rPr>
              <a:t>context</a:t>
            </a:r>
            <a:endParaRPr lang="it-IT" sz="3600" b="1" dirty="0">
              <a:solidFill>
                <a:schemeClr val="accent6">
                  <a:lumMod val="75000"/>
                </a:schemeClr>
              </a:solidFill>
              <a:latin typeface="DecimaWE Rg" panose="02000000000000000000" pitchFamily="2" charset="0"/>
            </a:endParaRPr>
          </a:p>
        </p:txBody>
      </p:sp>
      <p:pic>
        <p:nvPicPr>
          <p:cNvPr id="7" name="Immagine 6"/>
          <p:cNvPicPr>
            <a:picLocks noChangeAspect="1"/>
          </p:cNvPicPr>
          <p:nvPr/>
        </p:nvPicPr>
        <p:blipFill>
          <a:blip r:embed="rId2"/>
          <a:stretch>
            <a:fillRect/>
          </a:stretch>
        </p:blipFill>
        <p:spPr>
          <a:xfrm>
            <a:off x="764196" y="834823"/>
            <a:ext cx="5538461" cy="5437762"/>
          </a:xfrm>
          <a:prstGeom prst="rect">
            <a:avLst/>
          </a:prstGeom>
        </p:spPr>
      </p:pic>
      <p:sp>
        <p:nvSpPr>
          <p:cNvPr id="3" name="CasellaDiTesto 2"/>
          <p:cNvSpPr txBox="1"/>
          <p:nvPr/>
        </p:nvSpPr>
        <p:spPr>
          <a:xfrm>
            <a:off x="7329395" y="1615044"/>
            <a:ext cx="4462802" cy="2585323"/>
          </a:xfrm>
          <a:prstGeom prst="rect">
            <a:avLst/>
          </a:prstGeom>
          <a:noFill/>
        </p:spPr>
        <p:txBody>
          <a:bodyPr wrap="square" rtlCol="0">
            <a:spAutoFit/>
          </a:bodyPr>
          <a:lstStyle/>
          <a:p>
            <a:r>
              <a:rPr lang="en-US" dirty="0" smtClean="0"/>
              <a:t>We </a:t>
            </a:r>
            <a:r>
              <a:rPr lang="en-US" dirty="0"/>
              <a:t>have been working for t</a:t>
            </a:r>
            <a:r>
              <a:rPr lang="en-US" dirty="0" smtClean="0"/>
              <a:t>he last twenty </a:t>
            </a:r>
            <a:r>
              <a:rPr lang="en-US" dirty="0"/>
              <a:t>years to create a supportive, resilient and friendly environment for </a:t>
            </a:r>
            <a:r>
              <a:rPr lang="en-US" dirty="0" smtClean="0"/>
              <a:t>citizens, especially </a:t>
            </a:r>
            <a:r>
              <a:rPr lang="en-US" dirty="0"/>
              <a:t>for older </a:t>
            </a:r>
            <a:r>
              <a:rPr lang="en-US" dirty="0" smtClean="0"/>
              <a:t>people, starting </a:t>
            </a:r>
            <a:r>
              <a:rPr lang="en-US" dirty="0"/>
              <a:t>with the awareness that </a:t>
            </a:r>
            <a:r>
              <a:rPr lang="en-US" dirty="0" smtClean="0"/>
              <a:t>something </a:t>
            </a:r>
            <a:r>
              <a:rPr lang="en-US" dirty="0"/>
              <a:t>had to be done </a:t>
            </a:r>
            <a:r>
              <a:rPr lang="en-US" dirty="0" smtClean="0"/>
              <a:t>because:</a:t>
            </a:r>
          </a:p>
          <a:p>
            <a:pPr marL="342900" indent="-342900">
              <a:buAutoNum type="arabicPeriod"/>
            </a:pPr>
            <a:r>
              <a:rPr lang="en-US" dirty="0" smtClean="0"/>
              <a:t>demographic </a:t>
            </a:r>
            <a:r>
              <a:rPr lang="en-US" dirty="0"/>
              <a:t>indicators were and are </a:t>
            </a:r>
            <a:r>
              <a:rPr lang="en-US" dirty="0" smtClean="0"/>
              <a:t>alarming</a:t>
            </a:r>
          </a:p>
          <a:p>
            <a:pPr marL="342900" indent="-342900">
              <a:buFontTx/>
              <a:buAutoNum type="arabicPeriod"/>
            </a:pPr>
            <a:r>
              <a:rPr lang="en-US" dirty="0" smtClean="0"/>
              <a:t>citizens were </a:t>
            </a:r>
            <a:r>
              <a:rPr lang="en-US" dirty="0"/>
              <a:t>asking for </a:t>
            </a:r>
            <a:r>
              <a:rPr lang="en-US" dirty="0" smtClean="0"/>
              <a:t>it (HCP,</a:t>
            </a:r>
            <a:r>
              <a:rPr lang="it-IT" dirty="0" smtClean="0"/>
              <a:t> </a:t>
            </a:r>
            <a:r>
              <a:rPr lang="en-US" dirty="0" smtClean="0"/>
              <a:t>CHDP, HAP)</a:t>
            </a:r>
            <a:endParaRPr lang="it-IT" dirty="0"/>
          </a:p>
        </p:txBody>
      </p:sp>
      <p:pic>
        <p:nvPicPr>
          <p:cNvPr id="4" name="Immagine 3"/>
          <p:cNvPicPr>
            <a:picLocks noChangeAspect="1"/>
          </p:cNvPicPr>
          <p:nvPr/>
        </p:nvPicPr>
        <p:blipFill>
          <a:blip r:embed="rId3"/>
          <a:stretch>
            <a:fillRect/>
          </a:stretch>
        </p:blipFill>
        <p:spPr>
          <a:xfrm>
            <a:off x="6777435" y="4668054"/>
            <a:ext cx="5251684" cy="1460648"/>
          </a:xfrm>
          <a:prstGeom prst="rect">
            <a:avLst/>
          </a:prstGeom>
        </p:spPr>
      </p:pic>
      <p:sp>
        <p:nvSpPr>
          <p:cNvPr id="5" name="CasellaDiTesto 4"/>
          <p:cNvSpPr txBox="1"/>
          <p:nvPr/>
        </p:nvSpPr>
        <p:spPr>
          <a:xfrm>
            <a:off x="8051469" y="6489874"/>
            <a:ext cx="3040083" cy="276999"/>
          </a:xfrm>
          <a:prstGeom prst="rect">
            <a:avLst/>
          </a:prstGeom>
          <a:noFill/>
        </p:spPr>
        <p:txBody>
          <a:bodyPr wrap="square" rtlCol="0">
            <a:spAutoFit/>
          </a:bodyPr>
          <a:lstStyle/>
          <a:p>
            <a:r>
              <a:rPr lang="it-IT" sz="1200" dirty="0" smtClean="0"/>
              <a:t>ISTAT:1st </a:t>
            </a:r>
            <a:r>
              <a:rPr lang="it-IT" sz="1200" dirty="0" err="1" smtClean="0"/>
              <a:t>January</a:t>
            </a:r>
            <a:r>
              <a:rPr lang="it-IT" sz="1200" dirty="0" smtClean="0"/>
              <a:t> 2017</a:t>
            </a:r>
            <a:endParaRPr lang="it-IT" sz="1200" dirty="0"/>
          </a:p>
        </p:txBody>
      </p:sp>
      <p:grpSp>
        <p:nvGrpSpPr>
          <p:cNvPr id="9" name="Group 2"/>
          <p:cNvGrpSpPr>
            <a:grpSpLocks/>
          </p:cNvGrpSpPr>
          <p:nvPr/>
        </p:nvGrpSpPr>
        <p:grpSpPr bwMode="auto">
          <a:xfrm>
            <a:off x="0" y="74815"/>
            <a:ext cx="2876204" cy="6587315"/>
            <a:chOff x="0" y="73"/>
            <a:chExt cx="1552" cy="4101"/>
          </a:xfrm>
        </p:grpSpPr>
        <p:pic>
          <p:nvPicPr>
            <p:cNvPr id="10" name="Picture 3" descr="_logo_fvg_250_re_"/>
            <p:cNvPicPr>
              <a:picLocks noChangeAspect="1" noChangeArrowheads="1"/>
            </p:cNvPicPr>
            <p:nvPr/>
          </p:nvPicPr>
          <p:blipFill>
            <a:blip r:embed="rId4"/>
            <a:srcRect/>
            <a:stretch>
              <a:fillRect/>
            </a:stretch>
          </p:blipFill>
          <p:spPr bwMode="auto">
            <a:xfrm>
              <a:off x="68" y="73"/>
              <a:ext cx="1484" cy="332"/>
            </a:xfrm>
            <a:prstGeom prst="rect">
              <a:avLst/>
            </a:prstGeom>
            <a:noFill/>
            <a:ln w="9525">
              <a:noFill/>
              <a:miter lim="800000"/>
              <a:headEnd/>
              <a:tailEnd/>
            </a:ln>
          </p:spPr>
        </p:pic>
        <p:sp>
          <p:nvSpPr>
            <p:cNvPr id="11"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6"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7"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8"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14635034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586426" y="2586788"/>
            <a:ext cx="3152273" cy="1325563"/>
          </a:xfrm>
        </p:spPr>
        <p:txBody>
          <a:bodyPr>
            <a:noAutofit/>
          </a:bodyPr>
          <a:lstStyle/>
          <a:p>
            <a:pPr algn="ctr"/>
            <a:r>
              <a:rPr lang="en-US" sz="2800" dirty="0">
                <a:latin typeface="DecimaWE Rg" panose="02000000000000000000" pitchFamily="2" charset="0"/>
              </a:rPr>
              <a:t>We have focused on the vulnerable groups of people: </a:t>
            </a:r>
            <a:r>
              <a:rPr lang="en-US" sz="2800" b="1" dirty="0" smtClean="0">
                <a:latin typeface="DecimaWE Rg" panose="02000000000000000000" pitchFamily="2" charset="0"/>
              </a:rPr>
              <a:t>older people</a:t>
            </a:r>
            <a:r>
              <a:rPr lang="en-US" sz="2800" dirty="0" smtClean="0">
                <a:latin typeface="DecimaWE Rg" panose="02000000000000000000" pitchFamily="2" charset="0"/>
              </a:rPr>
              <a:t>, </a:t>
            </a:r>
            <a:r>
              <a:rPr lang="en-US" sz="2800" b="1" dirty="0">
                <a:latin typeface="DecimaWE Rg" panose="02000000000000000000" pitchFamily="2" charset="0"/>
              </a:rPr>
              <a:t>children</a:t>
            </a:r>
            <a:r>
              <a:rPr lang="en-US" sz="2800" dirty="0">
                <a:latin typeface="DecimaWE Rg" panose="02000000000000000000" pitchFamily="2" charset="0"/>
              </a:rPr>
              <a:t> </a:t>
            </a:r>
            <a:r>
              <a:rPr lang="en-US" sz="2800" dirty="0" smtClean="0">
                <a:latin typeface="DecimaWE Rg" panose="02000000000000000000" pitchFamily="2" charset="0"/>
              </a:rPr>
              <a:t/>
            </a:r>
            <a:br>
              <a:rPr lang="en-US" sz="2800" dirty="0" smtClean="0">
                <a:latin typeface="DecimaWE Rg" panose="02000000000000000000" pitchFamily="2" charset="0"/>
              </a:rPr>
            </a:br>
            <a:r>
              <a:rPr lang="en-US" sz="2800" dirty="0" smtClean="0">
                <a:latin typeface="DecimaWE Rg" panose="02000000000000000000" pitchFamily="2" charset="0"/>
              </a:rPr>
              <a:t>and </a:t>
            </a:r>
            <a:r>
              <a:rPr lang="en-US" sz="2800" b="1" dirty="0">
                <a:latin typeface="DecimaWE Rg" panose="02000000000000000000" pitchFamily="2" charset="0"/>
              </a:rPr>
              <a:t>disabled people </a:t>
            </a:r>
            <a:r>
              <a:rPr lang="en-US" sz="2800" dirty="0">
                <a:latin typeface="DecimaWE Rg" panose="02000000000000000000" pitchFamily="2" charset="0"/>
              </a:rPr>
              <a:t>because we believe that an environment suitable for </a:t>
            </a:r>
            <a:r>
              <a:rPr lang="en-US" sz="2800" dirty="0" smtClean="0">
                <a:latin typeface="DecimaWE Rg" panose="02000000000000000000" pitchFamily="2" charset="0"/>
              </a:rPr>
              <a:t>them </a:t>
            </a:r>
            <a:r>
              <a:rPr lang="en-US" sz="2800" dirty="0">
                <a:latin typeface="DecimaWE Rg" panose="02000000000000000000" pitchFamily="2" charset="0"/>
              </a:rPr>
              <a:t>is </a:t>
            </a:r>
            <a:r>
              <a:rPr lang="en-US" sz="2800" dirty="0" smtClean="0">
                <a:latin typeface="DecimaWE Rg" panose="02000000000000000000" pitchFamily="2" charset="0"/>
              </a:rPr>
              <a:t>an environment </a:t>
            </a:r>
            <a:r>
              <a:rPr lang="en-US" sz="2800" dirty="0">
                <a:latin typeface="DecimaWE Rg" panose="02000000000000000000" pitchFamily="2" charset="0"/>
              </a:rPr>
              <a:t>suitable for everyone</a:t>
            </a:r>
            <a:endParaRPr lang="it-IT" sz="2800" dirty="0">
              <a:latin typeface="DecimaWE Rg" panose="02000000000000000000" pitchFamily="2" charset="0"/>
            </a:endParaRPr>
          </a:p>
        </p:txBody>
      </p:sp>
      <p:pic>
        <p:nvPicPr>
          <p:cNvPr id="3" name="Immagine 2"/>
          <p:cNvPicPr>
            <a:picLocks noChangeAspect="1"/>
          </p:cNvPicPr>
          <p:nvPr/>
        </p:nvPicPr>
        <p:blipFill>
          <a:blip r:embed="rId2"/>
          <a:stretch>
            <a:fillRect/>
          </a:stretch>
        </p:blipFill>
        <p:spPr>
          <a:xfrm>
            <a:off x="1515245" y="925151"/>
            <a:ext cx="6371617" cy="5344664"/>
          </a:xfrm>
          <a:prstGeom prst="rect">
            <a:avLst/>
          </a:prstGeom>
        </p:spPr>
      </p:pic>
      <p:pic>
        <p:nvPicPr>
          <p:cNvPr id="8" name="Immagine 7"/>
          <p:cNvPicPr>
            <a:picLocks noChangeAspect="1"/>
          </p:cNvPicPr>
          <p:nvPr/>
        </p:nvPicPr>
        <p:blipFill>
          <a:blip r:embed="rId3"/>
          <a:stretch>
            <a:fillRect/>
          </a:stretch>
        </p:blipFill>
        <p:spPr>
          <a:xfrm>
            <a:off x="3126677" y="937225"/>
            <a:ext cx="2991299" cy="1797403"/>
          </a:xfrm>
          <a:prstGeom prst="rect">
            <a:avLst/>
          </a:prstGeom>
        </p:spPr>
      </p:pic>
      <p:pic>
        <p:nvPicPr>
          <p:cNvPr id="9" name="Immagine 8"/>
          <p:cNvPicPr>
            <a:picLocks noChangeAspect="1"/>
          </p:cNvPicPr>
          <p:nvPr/>
        </p:nvPicPr>
        <p:blipFill>
          <a:blip r:embed="rId4"/>
          <a:stretch>
            <a:fillRect/>
          </a:stretch>
        </p:blipFill>
        <p:spPr>
          <a:xfrm>
            <a:off x="2910700" y="4534308"/>
            <a:ext cx="2807711" cy="903424"/>
          </a:xfrm>
          <a:prstGeom prst="rect">
            <a:avLst/>
          </a:prstGeom>
          <a:ln w="19050">
            <a:noFill/>
          </a:ln>
        </p:spPr>
      </p:pic>
      <p:pic>
        <p:nvPicPr>
          <p:cNvPr id="10" name="Immagine 9"/>
          <p:cNvPicPr>
            <a:picLocks noChangeAspect="1"/>
          </p:cNvPicPr>
          <p:nvPr/>
        </p:nvPicPr>
        <p:blipFill>
          <a:blip r:embed="rId4"/>
          <a:stretch>
            <a:fillRect/>
          </a:stretch>
        </p:blipFill>
        <p:spPr>
          <a:xfrm rot="19993959">
            <a:off x="2333552" y="2215329"/>
            <a:ext cx="4577550" cy="2315681"/>
          </a:xfrm>
          <a:prstGeom prst="rect">
            <a:avLst/>
          </a:prstGeom>
        </p:spPr>
      </p:pic>
      <p:grpSp>
        <p:nvGrpSpPr>
          <p:cNvPr id="7" name="Group 2"/>
          <p:cNvGrpSpPr>
            <a:grpSpLocks/>
          </p:cNvGrpSpPr>
          <p:nvPr/>
        </p:nvGrpSpPr>
        <p:grpSpPr bwMode="auto">
          <a:xfrm>
            <a:off x="0" y="76977"/>
            <a:ext cx="2879339" cy="6510338"/>
            <a:chOff x="0" y="73"/>
            <a:chExt cx="1552" cy="4101"/>
          </a:xfrm>
        </p:grpSpPr>
        <p:pic>
          <p:nvPicPr>
            <p:cNvPr id="11" name="Picture 3" descr="_logo_fvg_250_re_"/>
            <p:cNvPicPr>
              <a:picLocks noChangeAspect="1" noChangeArrowheads="1"/>
            </p:cNvPicPr>
            <p:nvPr/>
          </p:nvPicPr>
          <p:blipFill>
            <a:blip r:embed="rId5"/>
            <a:srcRect/>
            <a:stretch>
              <a:fillRect/>
            </a:stretch>
          </p:blipFill>
          <p:spPr bwMode="auto">
            <a:xfrm>
              <a:off x="68" y="73"/>
              <a:ext cx="1484" cy="332"/>
            </a:xfrm>
            <a:prstGeom prst="rect">
              <a:avLst/>
            </a:prstGeom>
            <a:noFill/>
            <a:ln w="9525">
              <a:noFill/>
              <a:miter lim="800000"/>
              <a:headEnd/>
              <a:tailEnd/>
            </a:ln>
          </p:spPr>
        </p:pic>
        <p:sp>
          <p:nvSpPr>
            <p:cNvPr id="12"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6"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7"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8"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9"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62594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
          <p:cNvGrpSpPr>
            <a:grpSpLocks/>
          </p:cNvGrpSpPr>
          <p:nvPr/>
        </p:nvGrpSpPr>
        <p:grpSpPr bwMode="auto">
          <a:xfrm>
            <a:off x="0" y="76977"/>
            <a:ext cx="2879339" cy="6510338"/>
            <a:chOff x="0" y="73"/>
            <a:chExt cx="1552" cy="4101"/>
          </a:xfrm>
        </p:grpSpPr>
        <p:pic>
          <p:nvPicPr>
            <p:cNvPr id="11" name="Picture 3" descr="_logo_fvg_250_re_"/>
            <p:cNvPicPr>
              <a:picLocks noChangeAspect="1" noChangeArrowheads="1"/>
            </p:cNvPicPr>
            <p:nvPr/>
          </p:nvPicPr>
          <p:blipFill>
            <a:blip r:embed="rId2"/>
            <a:srcRect/>
            <a:stretch>
              <a:fillRect/>
            </a:stretch>
          </p:blipFill>
          <p:spPr bwMode="auto">
            <a:xfrm>
              <a:off x="68" y="73"/>
              <a:ext cx="1484" cy="332"/>
            </a:xfrm>
            <a:prstGeom prst="rect">
              <a:avLst/>
            </a:prstGeom>
            <a:noFill/>
            <a:ln w="9525">
              <a:noFill/>
              <a:miter lim="800000"/>
              <a:headEnd/>
              <a:tailEnd/>
            </a:ln>
          </p:spPr>
        </p:pic>
        <p:sp>
          <p:nvSpPr>
            <p:cNvPr id="12"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6"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7"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8"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9"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
        <p:nvSpPr>
          <p:cNvPr id="4" name="Titolo 3"/>
          <p:cNvSpPr>
            <a:spLocks noGrp="1"/>
          </p:cNvSpPr>
          <p:nvPr>
            <p:ph type="title"/>
          </p:nvPr>
        </p:nvSpPr>
        <p:spPr>
          <a:xfrm>
            <a:off x="756314" y="2483627"/>
            <a:ext cx="10515600" cy="1325563"/>
          </a:xfrm>
        </p:spPr>
        <p:txBody>
          <a:bodyPr>
            <a:normAutofit/>
          </a:bodyPr>
          <a:lstStyle/>
          <a:p>
            <a:pPr algn="ctr"/>
            <a:r>
              <a:rPr lang="it-IT" sz="6000" b="1" dirty="0" smtClean="0">
                <a:solidFill>
                  <a:schemeClr val="accent5">
                    <a:lumMod val="75000"/>
                  </a:schemeClr>
                </a:solidFill>
              </a:rPr>
              <a:t>The last 20 </a:t>
            </a:r>
            <a:r>
              <a:rPr lang="it-IT" sz="6000" b="1" dirty="0" err="1" smtClean="0">
                <a:solidFill>
                  <a:schemeClr val="accent5">
                    <a:lumMod val="75000"/>
                  </a:schemeClr>
                </a:solidFill>
              </a:rPr>
              <a:t>years</a:t>
            </a:r>
            <a:endParaRPr lang="it-IT" sz="6000" b="1" dirty="0">
              <a:solidFill>
                <a:schemeClr val="accent5">
                  <a:lumMod val="75000"/>
                </a:schemeClr>
              </a:solidFill>
            </a:endParaRPr>
          </a:p>
        </p:txBody>
      </p:sp>
    </p:spTree>
    <p:extLst>
      <p:ext uri="{BB962C8B-B14F-4D97-AF65-F5344CB8AC3E}">
        <p14:creationId xmlns:p14="http://schemas.microsoft.com/office/powerpoint/2010/main" val="17847546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858263" y="621257"/>
            <a:ext cx="6575729" cy="413468"/>
          </a:xfrm>
        </p:spPr>
        <p:txBody>
          <a:bodyPr>
            <a:normAutofit fontScale="90000"/>
          </a:bodyPr>
          <a:lstStyle/>
          <a:p>
            <a:r>
              <a:rPr lang="it-IT" dirty="0" err="1" smtClean="0">
                <a:latin typeface="DecimaWE Rg" panose="02000000000000000000" pitchFamily="2" charset="0"/>
              </a:rPr>
              <a:t>Timeline</a:t>
            </a:r>
            <a:r>
              <a:rPr lang="it-IT" dirty="0" smtClean="0">
                <a:latin typeface="DecimaWE Rg" panose="02000000000000000000" pitchFamily="2" charset="0"/>
              </a:rPr>
              <a:t> of </a:t>
            </a:r>
            <a:r>
              <a:rPr lang="it-IT" dirty="0" err="1" smtClean="0">
                <a:latin typeface="DecimaWE Rg" panose="02000000000000000000" pitchFamily="2" charset="0"/>
              </a:rPr>
              <a:t>key</a:t>
            </a:r>
            <a:r>
              <a:rPr lang="it-IT" dirty="0" smtClean="0">
                <a:latin typeface="DecimaWE Rg" panose="02000000000000000000" pitchFamily="2" charset="0"/>
              </a:rPr>
              <a:t> </a:t>
            </a:r>
            <a:r>
              <a:rPr lang="it-IT" dirty="0" err="1" smtClean="0">
                <a:latin typeface="DecimaWE Rg" panose="02000000000000000000" pitchFamily="2" charset="0"/>
              </a:rPr>
              <a:t>achievements</a:t>
            </a:r>
            <a:endParaRPr lang="it-IT" dirty="0">
              <a:latin typeface="DecimaWE Rg" panose="02000000000000000000" pitchFamily="2" charset="0"/>
            </a:endParaRPr>
          </a:p>
        </p:txBody>
      </p:sp>
      <p:pic>
        <p:nvPicPr>
          <p:cNvPr id="3" name="Immagine 2"/>
          <p:cNvPicPr>
            <a:picLocks noChangeAspect="1"/>
          </p:cNvPicPr>
          <p:nvPr/>
        </p:nvPicPr>
        <p:blipFill>
          <a:blip r:embed="rId2"/>
          <a:stretch>
            <a:fillRect/>
          </a:stretch>
        </p:blipFill>
        <p:spPr>
          <a:xfrm>
            <a:off x="1803117" y="1189982"/>
            <a:ext cx="8070457" cy="5450978"/>
          </a:xfrm>
          <a:prstGeom prst="rect">
            <a:avLst/>
          </a:prstGeom>
        </p:spPr>
      </p:pic>
      <p:sp>
        <p:nvSpPr>
          <p:cNvPr id="4" name="Freccia a destra 3"/>
          <p:cNvSpPr/>
          <p:nvPr/>
        </p:nvSpPr>
        <p:spPr>
          <a:xfrm rot="5400000">
            <a:off x="5899379" y="1856739"/>
            <a:ext cx="909687" cy="39592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Stella a 5 punte 7"/>
          <p:cNvSpPr/>
          <p:nvPr/>
        </p:nvSpPr>
        <p:spPr>
          <a:xfrm>
            <a:off x="6056573" y="3958302"/>
            <a:ext cx="179110" cy="188536"/>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2" name="Immagine 11"/>
          <p:cNvPicPr>
            <a:picLocks noChangeAspect="1"/>
          </p:cNvPicPr>
          <p:nvPr/>
        </p:nvPicPr>
        <p:blipFill>
          <a:blip r:embed="rId3"/>
          <a:stretch>
            <a:fillRect/>
          </a:stretch>
        </p:blipFill>
        <p:spPr>
          <a:xfrm>
            <a:off x="9298119" y="3105776"/>
            <a:ext cx="213378" cy="231668"/>
          </a:xfrm>
          <a:prstGeom prst="rect">
            <a:avLst/>
          </a:prstGeom>
        </p:spPr>
      </p:pic>
      <p:pic>
        <p:nvPicPr>
          <p:cNvPr id="13" name="Immagine 12"/>
          <p:cNvPicPr>
            <a:picLocks noChangeAspect="1"/>
          </p:cNvPicPr>
          <p:nvPr/>
        </p:nvPicPr>
        <p:blipFill>
          <a:blip r:embed="rId3"/>
          <a:stretch>
            <a:fillRect/>
          </a:stretch>
        </p:blipFill>
        <p:spPr>
          <a:xfrm>
            <a:off x="8430853" y="1718038"/>
            <a:ext cx="213378" cy="231668"/>
          </a:xfrm>
          <a:prstGeom prst="rect">
            <a:avLst/>
          </a:prstGeom>
        </p:spPr>
      </p:pic>
      <p:pic>
        <p:nvPicPr>
          <p:cNvPr id="5" name="Immagine 4"/>
          <p:cNvPicPr>
            <a:picLocks noChangeAspect="1"/>
          </p:cNvPicPr>
          <p:nvPr/>
        </p:nvPicPr>
        <p:blipFill>
          <a:blip r:embed="rId3"/>
          <a:stretch>
            <a:fillRect/>
          </a:stretch>
        </p:blipFill>
        <p:spPr>
          <a:xfrm>
            <a:off x="3341113" y="5961364"/>
            <a:ext cx="213378" cy="231668"/>
          </a:xfrm>
          <a:prstGeom prst="rect">
            <a:avLst/>
          </a:prstGeom>
        </p:spPr>
      </p:pic>
      <p:pic>
        <p:nvPicPr>
          <p:cNvPr id="6" name="Immagine 5"/>
          <p:cNvPicPr>
            <a:picLocks noChangeAspect="1"/>
          </p:cNvPicPr>
          <p:nvPr/>
        </p:nvPicPr>
        <p:blipFill>
          <a:blip r:embed="rId3"/>
          <a:stretch>
            <a:fillRect/>
          </a:stretch>
        </p:blipFill>
        <p:spPr>
          <a:xfrm>
            <a:off x="5521981" y="2357719"/>
            <a:ext cx="213378" cy="231668"/>
          </a:xfrm>
          <a:prstGeom prst="rect">
            <a:avLst/>
          </a:prstGeom>
        </p:spPr>
      </p:pic>
      <p:pic>
        <p:nvPicPr>
          <p:cNvPr id="10" name="Immagine 9"/>
          <p:cNvPicPr>
            <a:picLocks noChangeAspect="1"/>
          </p:cNvPicPr>
          <p:nvPr/>
        </p:nvPicPr>
        <p:blipFill>
          <a:blip r:embed="rId3"/>
          <a:stretch>
            <a:fillRect/>
          </a:stretch>
        </p:blipFill>
        <p:spPr>
          <a:xfrm>
            <a:off x="8430853" y="5187489"/>
            <a:ext cx="213378" cy="231668"/>
          </a:xfrm>
          <a:prstGeom prst="rect">
            <a:avLst/>
          </a:prstGeom>
        </p:spPr>
      </p:pic>
      <p:pic>
        <p:nvPicPr>
          <p:cNvPr id="7" name="Immagine 6"/>
          <p:cNvPicPr>
            <a:picLocks noChangeAspect="1"/>
          </p:cNvPicPr>
          <p:nvPr/>
        </p:nvPicPr>
        <p:blipFill>
          <a:blip r:embed="rId3"/>
          <a:stretch>
            <a:fillRect/>
          </a:stretch>
        </p:blipFill>
        <p:spPr>
          <a:xfrm>
            <a:off x="5395432" y="6077198"/>
            <a:ext cx="213378" cy="231668"/>
          </a:xfrm>
          <a:prstGeom prst="rect">
            <a:avLst/>
          </a:prstGeom>
        </p:spPr>
      </p:pic>
      <p:pic>
        <p:nvPicPr>
          <p:cNvPr id="9" name="Immagine 8"/>
          <p:cNvPicPr>
            <a:picLocks noChangeAspect="1"/>
          </p:cNvPicPr>
          <p:nvPr/>
        </p:nvPicPr>
        <p:blipFill>
          <a:blip r:embed="rId4"/>
          <a:stretch>
            <a:fillRect/>
          </a:stretch>
        </p:blipFill>
        <p:spPr>
          <a:xfrm>
            <a:off x="8486561" y="3031315"/>
            <a:ext cx="213378" cy="231668"/>
          </a:xfrm>
          <a:prstGeom prst="rect">
            <a:avLst/>
          </a:prstGeom>
          <a:solidFill>
            <a:srgbClr val="FFFF00"/>
          </a:solidFill>
        </p:spPr>
      </p:pic>
      <p:grpSp>
        <p:nvGrpSpPr>
          <p:cNvPr id="14" name="Group 2"/>
          <p:cNvGrpSpPr>
            <a:grpSpLocks/>
          </p:cNvGrpSpPr>
          <p:nvPr/>
        </p:nvGrpSpPr>
        <p:grpSpPr bwMode="auto">
          <a:xfrm>
            <a:off x="0" y="76977"/>
            <a:ext cx="2879339" cy="6510338"/>
            <a:chOff x="0" y="73"/>
            <a:chExt cx="1552" cy="4101"/>
          </a:xfrm>
        </p:grpSpPr>
        <p:pic>
          <p:nvPicPr>
            <p:cNvPr id="15" name="Picture 3" descr="_logo_fvg_250_re_"/>
            <p:cNvPicPr>
              <a:picLocks noChangeAspect="1" noChangeArrowheads="1"/>
            </p:cNvPicPr>
            <p:nvPr/>
          </p:nvPicPr>
          <p:blipFill>
            <a:blip r:embed="rId5"/>
            <a:srcRect/>
            <a:stretch>
              <a:fillRect/>
            </a:stretch>
          </p:blipFill>
          <p:spPr bwMode="auto">
            <a:xfrm>
              <a:off x="68" y="73"/>
              <a:ext cx="1484" cy="332"/>
            </a:xfrm>
            <a:prstGeom prst="rect">
              <a:avLst/>
            </a:prstGeom>
            <a:noFill/>
            <a:ln w="9525">
              <a:noFill/>
              <a:miter lim="800000"/>
              <a:headEnd/>
              <a:tailEnd/>
            </a:ln>
          </p:spPr>
        </p:pic>
        <p:sp>
          <p:nvSpPr>
            <p:cNvPr id="16"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6"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7"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8"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9"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40"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41"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42"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43"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31936106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689571" y="0"/>
            <a:ext cx="5408644" cy="4086534"/>
          </a:xfrm>
        </p:spPr>
        <p:txBody>
          <a:bodyPr>
            <a:noAutofit/>
          </a:bodyPr>
          <a:lstStyle/>
          <a:p>
            <a:r>
              <a:rPr lang="en-US" sz="2400" dirty="0">
                <a:latin typeface="DecimaWE Rg" panose="02000000000000000000" pitchFamily="2" charset="0"/>
              </a:rPr>
              <a:t>The regional strategy for active and healthy ageing takes a </a:t>
            </a:r>
            <a:r>
              <a:rPr lang="en-US" sz="2400" b="1" dirty="0" err="1" smtClean="0">
                <a:latin typeface="DecimaWE Rg" panose="02000000000000000000" pitchFamily="2" charset="0"/>
              </a:rPr>
              <a:t>multisectoral</a:t>
            </a:r>
            <a:r>
              <a:rPr lang="en-US" sz="2400" b="1" dirty="0" smtClean="0">
                <a:latin typeface="DecimaWE Rg" panose="02000000000000000000" pitchFamily="2" charset="0"/>
              </a:rPr>
              <a:t> approach</a:t>
            </a:r>
            <a:r>
              <a:rPr lang="en-US" sz="2400" dirty="0">
                <a:latin typeface="DecimaWE Rg" panose="02000000000000000000" pitchFamily="2" charset="0"/>
              </a:rPr>
              <a:t>, implemented </a:t>
            </a:r>
            <a:r>
              <a:rPr lang="en-US" sz="2400" dirty="0" smtClean="0">
                <a:latin typeface="DecimaWE Rg" panose="02000000000000000000" pitchFamily="2" charset="0"/>
              </a:rPr>
              <a:t>through </a:t>
            </a:r>
            <a:r>
              <a:rPr lang="en-US" sz="2400" b="1" dirty="0" err="1" smtClean="0">
                <a:latin typeface="DecimaWE Rg" panose="02000000000000000000" pitchFamily="2" charset="0"/>
              </a:rPr>
              <a:t>multistakeholder</a:t>
            </a:r>
            <a:r>
              <a:rPr lang="en-US" sz="2400" b="1" dirty="0" smtClean="0">
                <a:latin typeface="DecimaWE Rg" panose="02000000000000000000" pitchFamily="2" charset="0"/>
              </a:rPr>
              <a:t> </a:t>
            </a:r>
            <a:r>
              <a:rPr lang="en-US" sz="2400" b="1" dirty="0">
                <a:latin typeface="DecimaWE Rg" panose="02000000000000000000" pitchFamily="2" charset="0"/>
              </a:rPr>
              <a:t>platforms </a:t>
            </a:r>
            <a:r>
              <a:rPr lang="en-US" sz="2400" dirty="0">
                <a:latin typeface="DecimaWE Rg" panose="02000000000000000000" pitchFamily="2" charset="0"/>
              </a:rPr>
              <a:t>(</a:t>
            </a:r>
            <a:r>
              <a:rPr lang="en-US" sz="2400" dirty="0" smtClean="0">
                <a:latin typeface="DecimaWE Rg" panose="02000000000000000000" pitchFamily="2" charset="0"/>
              </a:rPr>
              <a:t>clusters, networks</a:t>
            </a:r>
            <a:r>
              <a:rPr lang="en-US" sz="2400" dirty="0">
                <a:latin typeface="DecimaWE Rg" panose="02000000000000000000" pitchFamily="2" charset="0"/>
              </a:rPr>
              <a:t>, thematic working groups), that treats older people not just </a:t>
            </a:r>
            <a:r>
              <a:rPr lang="en-US" sz="2400" dirty="0" smtClean="0">
                <a:latin typeface="DecimaWE Rg" panose="02000000000000000000" pitchFamily="2" charset="0"/>
              </a:rPr>
              <a:t>as beneficiaries </a:t>
            </a:r>
            <a:r>
              <a:rPr lang="en-US" sz="2400" dirty="0">
                <a:latin typeface="DecimaWE Rg" panose="02000000000000000000" pitchFamily="2" charset="0"/>
              </a:rPr>
              <a:t>of care services but also as key actors in their communities’ </a:t>
            </a:r>
            <a:r>
              <a:rPr lang="en-US" sz="2400" dirty="0" smtClean="0">
                <a:latin typeface="DecimaWE Rg" panose="02000000000000000000" pitchFamily="2" charset="0"/>
              </a:rPr>
              <a:t>growth and </a:t>
            </a:r>
            <a:r>
              <a:rPr lang="en-US" sz="2400" dirty="0">
                <a:latin typeface="DecimaWE Rg" panose="02000000000000000000" pitchFamily="2" charset="0"/>
              </a:rPr>
              <a:t>socioeconomic development</a:t>
            </a:r>
            <a:endParaRPr lang="it-IT" sz="2400" dirty="0">
              <a:latin typeface="DecimaWE Rg" panose="02000000000000000000" pitchFamily="2" charset="0"/>
            </a:endParaRPr>
          </a:p>
        </p:txBody>
      </p:sp>
      <p:pic>
        <p:nvPicPr>
          <p:cNvPr id="3" name="Immagine 2"/>
          <p:cNvPicPr>
            <a:picLocks noChangeAspect="1"/>
          </p:cNvPicPr>
          <p:nvPr/>
        </p:nvPicPr>
        <p:blipFill>
          <a:blip r:embed="rId2"/>
          <a:stretch>
            <a:fillRect/>
          </a:stretch>
        </p:blipFill>
        <p:spPr>
          <a:xfrm>
            <a:off x="1049642" y="1546698"/>
            <a:ext cx="5465491" cy="4303596"/>
          </a:xfrm>
          <a:prstGeom prst="rect">
            <a:avLst/>
          </a:prstGeom>
        </p:spPr>
      </p:pic>
      <p:sp>
        <p:nvSpPr>
          <p:cNvPr id="4" name="Freccia curva 3"/>
          <p:cNvSpPr/>
          <p:nvPr/>
        </p:nvSpPr>
        <p:spPr>
          <a:xfrm rot="5400000">
            <a:off x="6311131" y="3822395"/>
            <a:ext cx="1219200" cy="130126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6" name="CasellaDiTesto 5"/>
          <p:cNvSpPr txBox="1"/>
          <p:nvPr/>
        </p:nvSpPr>
        <p:spPr>
          <a:xfrm>
            <a:off x="7088405" y="5011341"/>
            <a:ext cx="4916275" cy="1846659"/>
          </a:xfrm>
          <a:prstGeom prst="rect">
            <a:avLst/>
          </a:prstGeom>
          <a:noFill/>
        </p:spPr>
        <p:txBody>
          <a:bodyPr wrap="square" rtlCol="0">
            <a:spAutoFit/>
          </a:bodyPr>
          <a:lstStyle/>
          <a:p>
            <a:pPr marL="285750" indent="-285750">
              <a:buFont typeface="Arial" panose="020B0604020202020204" pitchFamily="34" charset="0"/>
              <a:buChar char="•"/>
            </a:pPr>
            <a:r>
              <a:rPr lang="it-IT" sz="2400" dirty="0" smtClean="0">
                <a:latin typeface="DecimaWE Rg" panose="02000000000000000000" pitchFamily="2" charset="0"/>
              </a:rPr>
              <a:t>The law for </a:t>
            </a:r>
            <a:r>
              <a:rPr lang="it-IT" sz="2400" dirty="0" err="1" smtClean="0">
                <a:latin typeface="DecimaWE Rg" panose="02000000000000000000" pitchFamily="2" charset="0"/>
              </a:rPr>
              <a:t>Healthy</a:t>
            </a:r>
            <a:r>
              <a:rPr lang="it-IT" sz="2400" dirty="0" smtClean="0">
                <a:latin typeface="DecimaWE Rg" panose="02000000000000000000" pitchFamily="2" charset="0"/>
              </a:rPr>
              <a:t> </a:t>
            </a:r>
            <a:r>
              <a:rPr lang="it-IT" sz="2400" dirty="0" err="1" smtClean="0">
                <a:latin typeface="DecimaWE Rg" panose="02000000000000000000" pitchFamily="2" charset="0"/>
              </a:rPr>
              <a:t>Ageing</a:t>
            </a:r>
            <a:r>
              <a:rPr lang="it-IT" sz="2400" dirty="0" smtClean="0">
                <a:latin typeface="DecimaWE Rg" panose="02000000000000000000" pitchFamily="2" charset="0"/>
              </a:rPr>
              <a:t> in 2014</a:t>
            </a:r>
          </a:p>
          <a:p>
            <a:pPr marL="285750" indent="-285750">
              <a:buFont typeface="Arial" panose="020B0604020202020204" pitchFamily="34" charset="0"/>
              <a:buChar char="•"/>
            </a:pPr>
            <a:r>
              <a:rPr lang="it-IT" sz="2400" dirty="0" smtClean="0">
                <a:latin typeface="DecimaWE Rg" panose="02000000000000000000" pitchFamily="2" charset="0"/>
              </a:rPr>
              <a:t>The </a:t>
            </a:r>
            <a:r>
              <a:rPr lang="it-IT" sz="2400" dirty="0" err="1" smtClean="0">
                <a:latin typeface="DecimaWE Rg" panose="02000000000000000000" pitchFamily="2" charset="0"/>
              </a:rPr>
              <a:t>permanent</a:t>
            </a:r>
            <a:r>
              <a:rPr lang="it-IT" sz="2400" dirty="0" smtClean="0">
                <a:latin typeface="DecimaWE Rg" panose="02000000000000000000" pitchFamily="2" charset="0"/>
              </a:rPr>
              <a:t> </a:t>
            </a:r>
            <a:r>
              <a:rPr lang="it-IT" sz="2400" dirty="0" err="1" smtClean="0">
                <a:latin typeface="DecimaWE Rg" panose="02000000000000000000" pitchFamily="2" charset="0"/>
              </a:rPr>
              <a:t>working</a:t>
            </a:r>
            <a:r>
              <a:rPr lang="it-IT" sz="2400" dirty="0" smtClean="0">
                <a:latin typeface="DecimaWE Rg" panose="02000000000000000000" pitchFamily="2" charset="0"/>
              </a:rPr>
              <a:t> </a:t>
            </a:r>
            <a:r>
              <a:rPr lang="it-IT" sz="2400" dirty="0" err="1" smtClean="0">
                <a:latin typeface="DecimaWE Rg" panose="02000000000000000000" pitchFamily="2" charset="0"/>
              </a:rPr>
              <a:t>table</a:t>
            </a:r>
            <a:r>
              <a:rPr lang="it-IT" sz="2400" dirty="0" smtClean="0">
                <a:latin typeface="DecimaWE Rg" panose="02000000000000000000" pitchFamily="2" charset="0"/>
              </a:rPr>
              <a:t> (</a:t>
            </a:r>
            <a:r>
              <a:rPr lang="it-IT" sz="2400" dirty="0" err="1" smtClean="0">
                <a:latin typeface="DecimaWE Rg" panose="02000000000000000000" pitchFamily="2" charset="0"/>
              </a:rPr>
              <a:t>year</a:t>
            </a:r>
            <a:r>
              <a:rPr lang="it-IT" sz="2400" dirty="0" smtClean="0">
                <a:latin typeface="DecimaWE Rg" panose="02000000000000000000" pitchFamily="2" charset="0"/>
              </a:rPr>
              <a:t> </a:t>
            </a:r>
            <a:r>
              <a:rPr lang="it-IT" sz="2400" dirty="0" err="1" smtClean="0">
                <a:latin typeface="DecimaWE Rg" panose="02000000000000000000" pitchFamily="2" charset="0"/>
              </a:rPr>
              <a:t>plans</a:t>
            </a:r>
            <a:r>
              <a:rPr lang="it-IT" sz="2400" dirty="0" smtClean="0">
                <a:latin typeface="DecimaWE Rg" panose="02000000000000000000" pitchFamily="2" charset="0"/>
              </a:rPr>
              <a:t>, </a:t>
            </a:r>
            <a:r>
              <a:rPr lang="it-IT" sz="2400" dirty="0" err="1" smtClean="0">
                <a:latin typeface="DecimaWE Rg" panose="02000000000000000000" pitchFamily="2" charset="0"/>
              </a:rPr>
              <a:t>programmes</a:t>
            </a:r>
            <a:r>
              <a:rPr lang="it-IT" sz="2400" dirty="0" smtClean="0">
                <a:latin typeface="DecimaWE Rg" panose="02000000000000000000" pitchFamily="2" charset="0"/>
              </a:rPr>
              <a:t>, </a:t>
            </a:r>
            <a:r>
              <a:rPr lang="it-IT" sz="2400" dirty="0" err="1" smtClean="0">
                <a:latin typeface="DecimaWE Rg" panose="02000000000000000000" pitchFamily="2" charset="0"/>
              </a:rPr>
              <a:t>actions</a:t>
            </a:r>
            <a:r>
              <a:rPr lang="it-IT" sz="2400" dirty="0" smtClean="0">
                <a:latin typeface="DecimaWE Rg" panose="02000000000000000000" pitchFamily="2" charset="0"/>
              </a:rPr>
              <a:t> , </a:t>
            </a:r>
            <a:r>
              <a:rPr lang="it-IT" sz="2400" dirty="0" err="1" smtClean="0">
                <a:latin typeface="DecimaWE Rg" panose="02000000000000000000" pitchFamily="2" charset="0"/>
              </a:rPr>
              <a:t>evluation</a:t>
            </a:r>
            <a:r>
              <a:rPr lang="it-IT" sz="2400" dirty="0" smtClean="0">
                <a:latin typeface="DecimaWE Rg" panose="02000000000000000000" pitchFamily="2" charset="0"/>
              </a:rPr>
              <a:t>)</a:t>
            </a:r>
          </a:p>
          <a:p>
            <a:endParaRPr lang="it-IT" dirty="0"/>
          </a:p>
        </p:txBody>
      </p:sp>
      <p:grpSp>
        <p:nvGrpSpPr>
          <p:cNvPr id="7" name="Group 2"/>
          <p:cNvGrpSpPr>
            <a:grpSpLocks/>
          </p:cNvGrpSpPr>
          <p:nvPr/>
        </p:nvGrpSpPr>
        <p:grpSpPr bwMode="auto">
          <a:xfrm>
            <a:off x="0" y="76977"/>
            <a:ext cx="2879339" cy="6510338"/>
            <a:chOff x="0" y="73"/>
            <a:chExt cx="1552" cy="4101"/>
          </a:xfrm>
        </p:grpSpPr>
        <p:pic>
          <p:nvPicPr>
            <p:cNvPr id="8" name="Picture 3" descr="_logo_fvg_250_re_"/>
            <p:cNvPicPr>
              <a:picLocks noChangeAspect="1" noChangeArrowheads="1"/>
            </p:cNvPicPr>
            <p:nvPr/>
          </p:nvPicPr>
          <p:blipFill>
            <a:blip r:embed="rId3"/>
            <a:srcRect/>
            <a:stretch>
              <a:fillRect/>
            </a:stretch>
          </p:blipFill>
          <p:spPr bwMode="auto">
            <a:xfrm>
              <a:off x="68" y="73"/>
              <a:ext cx="1484" cy="332"/>
            </a:xfrm>
            <a:prstGeom prst="rect">
              <a:avLst/>
            </a:prstGeom>
            <a:noFill/>
            <a:ln w="9525">
              <a:noFill/>
              <a:miter lim="800000"/>
              <a:headEnd/>
              <a:tailEnd/>
            </a:ln>
          </p:spPr>
        </p:pic>
        <p:sp>
          <p:nvSpPr>
            <p:cNvPr id="9"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5"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6"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16612860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47525" y="982535"/>
            <a:ext cx="10965108" cy="1325563"/>
          </a:xfrm>
        </p:spPr>
        <p:txBody>
          <a:bodyPr>
            <a:normAutofit/>
          </a:bodyPr>
          <a:lstStyle/>
          <a:p>
            <a:pPr algn="ctr"/>
            <a:r>
              <a:rPr lang="it-IT" sz="4000" b="1" dirty="0" err="1" smtClean="0">
                <a:solidFill>
                  <a:srgbClr val="00B050"/>
                </a:solidFill>
              </a:rPr>
              <a:t>Regional</a:t>
            </a:r>
            <a:r>
              <a:rPr lang="it-IT" sz="4000" b="1" dirty="0" smtClean="0">
                <a:solidFill>
                  <a:srgbClr val="00B050"/>
                </a:solidFill>
              </a:rPr>
              <a:t> </a:t>
            </a:r>
            <a:r>
              <a:rPr lang="it-IT" sz="4000" b="1" dirty="0">
                <a:solidFill>
                  <a:srgbClr val="00B050"/>
                </a:solidFill>
              </a:rPr>
              <a:t>Law </a:t>
            </a:r>
            <a:r>
              <a:rPr lang="it-IT" sz="4000" b="1" dirty="0" smtClean="0">
                <a:solidFill>
                  <a:srgbClr val="00B050"/>
                </a:solidFill>
              </a:rPr>
              <a:t>22/2014 «Promotion </a:t>
            </a:r>
            <a:r>
              <a:rPr lang="it-IT" sz="4000" b="1" dirty="0">
                <a:solidFill>
                  <a:srgbClr val="00B050"/>
                </a:solidFill>
              </a:rPr>
              <a:t>of </a:t>
            </a:r>
            <a:r>
              <a:rPr lang="it-IT" sz="4000" b="1" dirty="0" err="1">
                <a:solidFill>
                  <a:srgbClr val="00B050"/>
                </a:solidFill>
              </a:rPr>
              <a:t>active</a:t>
            </a:r>
            <a:r>
              <a:rPr lang="it-IT" sz="4000" b="1" dirty="0">
                <a:solidFill>
                  <a:srgbClr val="00B050"/>
                </a:solidFill>
              </a:rPr>
              <a:t> </a:t>
            </a:r>
            <a:r>
              <a:rPr lang="it-IT" sz="4000" b="1" dirty="0" err="1" smtClean="0">
                <a:solidFill>
                  <a:srgbClr val="00B050"/>
                </a:solidFill>
              </a:rPr>
              <a:t>ageing</a:t>
            </a:r>
            <a:r>
              <a:rPr lang="it-IT" sz="4000" b="1" dirty="0" smtClean="0">
                <a:solidFill>
                  <a:srgbClr val="00B050"/>
                </a:solidFill>
              </a:rPr>
              <a:t>»</a:t>
            </a:r>
            <a:endParaRPr lang="it-IT" sz="4000" b="1" dirty="0">
              <a:solidFill>
                <a:srgbClr val="00B050"/>
              </a:solidFill>
            </a:endParaRPr>
          </a:p>
        </p:txBody>
      </p:sp>
      <p:sp>
        <p:nvSpPr>
          <p:cNvPr id="4" name="Rettangolo 3"/>
          <p:cNvSpPr/>
          <p:nvPr/>
        </p:nvSpPr>
        <p:spPr>
          <a:xfrm>
            <a:off x="1136734" y="3008514"/>
            <a:ext cx="10186689" cy="3046988"/>
          </a:xfrm>
          <a:prstGeom prst="rect">
            <a:avLst/>
          </a:prstGeom>
        </p:spPr>
        <p:txBody>
          <a:bodyPr wrap="square">
            <a:spAutoFit/>
          </a:bodyPr>
          <a:lstStyle/>
          <a:p>
            <a:r>
              <a:rPr lang="it-IT" sz="3200" dirty="0"/>
              <a:t>Connect to the </a:t>
            </a:r>
            <a:r>
              <a:rPr lang="it-IT" sz="3200" dirty="0" err="1"/>
              <a:t>regional</a:t>
            </a:r>
            <a:r>
              <a:rPr lang="it-IT" sz="3200" dirty="0"/>
              <a:t> law, </a:t>
            </a:r>
            <a:r>
              <a:rPr lang="it-IT" sz="3200" dirty="0" err="1"/>
              <a:t>it</a:t>
            </a:r>
            <a:r>
              <a:rPr lang="it-IT" sz="3200" dirty="0"/>
              <a:t> </a:t>
            </a:r>
            <a:r>
              <a:rPr lang="it-IT" sz="3200" dirty="0" err="1"/>
              <a:t>was</a:t>
            </a:r>
            <a:r>
              <a:rPr lang="it-IT" sz="3200" dirty="0"/>
              <a:t> </a:t>
            </a:r>
            <a:r>
              <a:rPr lang="it-IT" sz="3200" dirty="0" err="1"/>
              <a:t>established</a:t>
            </a:r>
            <a:r>
              <a:rPr lang="it-IT" sz="3200" dirty="0"/>
              <a:t> an </a:t>
            </a:r>
            <a:r>
              <a:rPr lang="it-IT" sz="3200" dirty="0" err="1"/>
              <a:t>interdirectare</a:t>
            </a:r>
            <a:r>
              <a:rPr lang="it-IT" sz="3200" dirty="0"/>
              <a:t> </a:t>
            </a:r>
            <a:r>
              <a:rPr lang="it-IT" sz="3200" dirty="0" err="1"/>
              <a:t>technical</a:t>
            </a:r>
            <a:r>
              <a:rPr lang="it-IT" sz="3200" dirty="0"/>
              <a:t> </a:t>
            </a:r>
            <a:r>
              <a:rPr lang="it-IT" sz="3200" dirty="0" err="1"/>
              <a:t>table</a:t>
            </a:r>
            <a:r>
              <a:rPr lang="it-IT" sz="3200" dirty="0"/>
              <a:t> </a:t>
            </a:r>
            <a:r>
              <a:rPr lang="it-IT" sz="3200" dirty="0" err="1" smtClean="0"/>
              <a:t>composed</a:t>
            </a:r>
            <a:r>
              <a:rPr lang="it-IT" sz="3200" dirty="0" smtClean="0"/>
              <a:t> by 7 </a:t>
            </a:r>
            <a:r>
              <a:rPr lang="it-IT" sz="3200" dirty="0" err="1" smtClean="0"/>
              <a:t>Regional</a:t>
            </a:r>
            <a:r>
              <a:rPr lang="it-IT" sz="3200" dirty="0" smtClean="0"/>
              <a:t> </a:t>
            </a:r>
            <a:r>
              <a:rPr lang="it-IT" sz="3200" dirty="0" err="1" smtClean="0"/>
              <a:t>Directorate</a:t>
            </a:r>
            <a:r>
              <a:rPr lang="it-IT" sz="3200" dirty="0" smtClean="0"/>
              <a:t> and </a:t>
            </a:r>
            <a:r>
              <a:rPr lang="it-IT" sz="3200" dirty="0" err="1"/>
              <a:t>it</a:t>
            </a:r>
            <a:r>
              <a:rPr lang="it-IT" sz="3200" dirty="0"/>
              <a:t> </a:t>
            </a:r>
            <a:r>
              <a:rPr lang="it-IT" sz="3200" dirty="0" err="1"/>
              <a:t>was</a:t>
            </a:r>
            <a:r>
              <a:rPr lang="it-IT" sz="3200" dirty="0"/>
              <a:t> </a:t>
            </a:r>
            <a:r>
              <a:rPr lang="it-IT" sz="3200" dirty="0" err="1"/>
              <a:t>developed</a:t>
            </a:r>
            <a:r>
              <a:rPr lang="it-IT" sz="3200" dirty="0"/>
              <a:t> </a:t>
            </a:r>
            <a:r>
              <a:rPr lang="it-IT" sz="3200" dirty="0" err="1"/>
              <a:t>two</a:t>
            </a:r>
            <a:r>
              <a:rPr lang="it-IT" sz="3200" dirty="0"/>
              <a:t> </a:t>
            </a:r>
            <a:r>
              <a:rPr lang="it-IT" sz="3200" b="1" dirty="0" smtClean="0"/>
              <a:t>Three-</a:t>
            </a:r>
            <a:r>
              <a:rPr lang="it-IT" sz="3200" b="1" dirty="0" err="1" smtClean="0"/>
              <a:t>year</a:t>
            </a:r>
            <a:r>
              <a:rPr lang="it-IT" sz="3200" b="1" dirty="0" smtClean="0"/>
              <a:t> Programs </a:t>
            </a:r>
            <a:r>
              <a:rPr lang="en-US" sz="3200" b="1" dirty="0" smtClean="0"/>
              <a:t>interventions </a:t>
            </a:r>
            <a:r>
              <a:rPr lang="en-US" sz="3200" b="1" dirty="0"/>
              <a:t>implementing regional law </a:t>
            </a:r>
            <a:r>
              <a:rPr lang="en-US" sz="3200" b="1" dirty="0" smtClean="0"/>
              <a:t>22/2014  - </a:t>
            </a:r>
            <a:r>
              <a:rPr lang="it-IT" sz="3200" dirty="0" smtClean="0"/>
              <a:t>(2016/2018) (2018/2020) and </a:t>
            </a:r>
            <a:r>
              <a:rPr lang="it-IT" sz="3200" b="1" dirty="0" err="1" smtClean="0"/>
              <a:t>Annual</a:t>
            </a:r>
            <a:r>
              <a:rPr lang="it-IT" sz="3200" b="1" dirty="0" smtClean="0"/>
              <a:t> Programs</a:t>
            </a:r>
            <a:r>
              <a:rPr lang="it-IT" sz="3200" dirty="0" smtClean="0"/>
              <a:t>.</a:t>
            </a:r>
            <a:r>
              <a:rPr lang="it-IT" sz="3200" dirty="0"/>
              <a:t/>
            </a:r>
            <a:br>
              <a:rPr lang="it-IT" sz="3200" dirty="0"/>
            </a:br>
            <a:endParaRPr lang="it-IT" sz="3200" dirty="0"/>
          </a:p>
        </p:txBody>
      </p:sp>
      <p:grpSp>
        <p:nvGrpSpPr>
          <p:cNvPr id="5" name="Group 2"/>
          <p:cNvGrpSpPr>
            <a:grpSpLocks/>
          </p:cNvGrpSpPr>
          <p:nvPr/>
        </p:nvGrpSpPr>
        <p:grpSpPr bwMode="auto">
          <a:xfrm>
            <a:off x="0" y="76977"/>
            <a:ext cx="2879339" cy="6510338"/>
            <a:chOff x="0" y="73"/>
            <a:chExt cx="1552" cy="4101"/>
          </a:xfrm>
        </p:grpSpPr>
        <p:pic>
          <p:nvPicPr>
            <p:cNvPr id="6" name="Picture 3" descr="_logo_fvg_250_re_"/>
            <p:cNvPicPr>
              <a:picLocks noChangeAspect="1" noChangeArrowheads="1"/>
            </p:cNvPicPr>
            <p:nvPr/>
          </p:nvPicPr>
          <p:blipFill>
            <a:blip r:embed="rId2"/>
            <a:srcRect/>
            <a:stretch>
              <a:fillRect/>
            </a:stretch>
          </p:blipFill>
          <p:spPr bwMode="auto">
            <a:xfrm>
              <a:off x="68" y="73"/>
              <a:ext cx="1484" cy="332"/>
            </a:xfrm>
            <a:prstGeom prst="rect">
              <a:avLst/>
            </a:prstGeom>
            <a:noFill/>
            <a:ln w="9525">
              <a:noFill/>
              <a:miter lim="800000"/>
              <a:headEnd/>
              <a:tailEnd/>
            </a:ln>
          </p:spPr>
        </p:pic>
        <p:sp>
          <p:nvSpPr>
            <p:cNvPr id="7" name="Rectangle 5"/>
            <p:cNvSpPr>
              <a:spLocks noChangeArrowheads="1"/>
            </p:cNvSpPr>
            <p:nvPr/>
          </p:nvSpPr>
          <p:spPr bwMode="auto">
            <a:xfrm>
              <a:off x="0" y="43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8" name="Rectangle 6"/>
            <p:cNvSpPr>
              <a:spLocks noChangeArrowheads="1"/>
            </p:cNvSpPr>
            <p:nvPr/>
          </p:nvSpPr>
          <p:spPr bwMode="auto">
            <a:xfrm>
              <a:off x="0" y="57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9" name="Rectangle 7"/>
            <p:cNvSpPr>
              <a:spLocks noChangeArrowheads="1"/>
            </p:cNvSpPr>
            <p:nvPr/>
          </p:nvSpPr>
          <p:spPr bwMode="auto">
            <a:xfrm>
              <a:off x="0" y="70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0" name="Rectangle 8"/>
            <p:cNvSpPr>
              <a:spLocks noChangeArrowheads="1"/>
            </p:cNvSpPr>
            <p:nvPr/>
          </p:nvSpPr>
          <p:spPr bwMode="auto">
            <a:xfrm>
              <a:off x="0" y="84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1" name="Rectangle 9"/>
            <p:cNvSpPr>
              <a:spLocks noChangeArrowheads="1"/>
            </p:cNvSpPr>
            <p:nvPr/>
          </p:nvSpPr>
          <p:spPr bwMode="auto">
            <a:xfrm>
              <a:off x="0" y="206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2" name="Rectangle 10"/>
            <p:cNvSpPr>
              <a:spLocks noChangeArrowheads="1"/>
            </p:cNvSpPr>
            <p:nvPr/>
          </p:nvSpPr>
          <p:spPr bwMode="auto">
            <a:xfrm>
              <a:off x="0" y="220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3" name="Rectangle 11"/>
            <p:cNvSpPr>
              <a:spLocks noChangeArrowheads="1"/>
            </p:cNvSpPr>
            <p:nvPr/>
          </p:nvSpPr>
          <p:spPr bwMode="auto">
            <a:xfrm>
              <a:off x="0" y="234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4" name="Rectangle 12"/>
            <p:cNvSpPr>
              <a:spLocks noChangeArrowheads="1"/>
            </p:cNvSpPr>
            <p:nvPr/>
          </p:nvSpPr>
          <p:spPr bwMode="auto">
            <a:xfrm>
              <a:off x="0" y="247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5" name="Rectangle 13"/>
            <p:cNvSpPr>
              <a:spLocks noChangeArrowheads="1"/>
            </p:cNvSpPr>
            <p:nvPr/>
          </p:nvSpPr>
          <p:spPr bwMode="auto">
            <a:xfrm>
              <a:off x="0" y="152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6" name="Rectangle 14"/>
            <p:cNvSpPr>
              <a:spLocks noChangeArrowheads="1"/>
            </p:cNvSpPr>
            <p:nvPr/>
          </p:nvSpPr>
          <p:spPr bwMode="auto">
            <a:xfrm>
              <a:off x="0" y="166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7" name="Rectangle 15"/>
            <p:cNvSpPr>
              <a:spLocks noChangeArrowheads="1"/>
            </p:cNvSpPr>
            <p:nvPr/>
          </p:nvSpPr>
          <p:spPr bwMode="auto">
            <a:xfrm>
              <a:off x="0" y="179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8" name="Rectangle 16"/>
            <p:cNvSpPr>
              <a:spLocks noChangeArrowheads="1"/>
            </p:cNvSpPr>
            <p:nvPr/>
          </p:nvSpPr>
          <p:spPr bwMode="auto">
            <a:xfrm>
              <a:off x="0" y="193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19" name="Rectangle 17"/>
            <p:cNvSpPr>
              <a:spLocks noChangeArrowheads="1"/>
            </p:cNvSpPr>
            <p:nvPr/>
          </p:nvSpPr>
          <p:spPr bwMode="auto">
            <a:xfrm>
              <a:off x="0" y="981"/>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0" name="Rectangle 18"/>
            <p:cNvSpPr>
              <a:spLocks noChangeArrowheads="1"/>
            </p:cNvSpPr>
            <p:nvPr/>
          </p:nvSpPr>
          <p:spPr bwMode="auto">
            <a:xfrm>
              <a:off x="0" y="1117"/>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1" name="Rectangle 19"/>
            <p:cNvSpPr>
              <a:spLocks noChangeArrowheads="1"/>
            </p:cNvSpPr>
            <p:nvPr/>
          </p:nvSpPr>
          <p:spPr bwMode="auto">
            <a:xfrm>
              <a:off x="0" y="125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2" name="Rectangle 20"/>
            <p:cNvSpPr>
              <a:spLocks noChangeArrowheads="1"/>
            </p:cNvSpPr>
            <p:nvPr/>
          </p:nvSpPr>
          <p:spPr bwMode="auto">
            <a:xfrm>
              <a:off x="0" y="139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3" name="Rectangle 21"/>
            <p:cNvSpPr>
              <a:spLocks noChangeArrowheads="1"/>
            </p:cNvSpPr>
            <p:nvPr/>
          </p:nvSpPr>
          <p:spPr bwMode="auto">
            <a:xfrm>
              <a:off x="0" y="274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4" name="Rectangle 22"/>
            <p:cNvSpPr>
              <a:spLocks noChangeArrowheads="1"/>
            </p:cNvSpPr>
            <p:nvPr/>
          </p:nvSpPr>
          <p:spPr bwMode="auto">
            <a:xfrm>
              <a:off x="0" y="288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5" name="Rectangle 23"/>
            <p:cNvSpPr>
              <a:spLocks noChangeArrowheads="1"/>
            </p:cNvSpPr>
            <p:nvPr/>
          </p:nvSpPr>
          <p:spPr bwMode="auto">
            <a:xfrm>
              <a:off x="0" y="3022"/>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6" name="Rectangle 24"/>
            <p:cNvSpPr>
              <a:spLocks noChangeArrowheads="1"/>
            </p:cNvSpPr>
            <p:nvPr/>
          </p:nvSpPr>
          <p:spPr bwMode="auto">
            <a:xfrm>
              <a:off x="0" y="3158"/>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7" name="Rectangle 25"/>
            <p:cNvSpPr>
              <a:spLocks noChangeArrowheads="1"/>
            </p:cNvSpPr>
            <p:nvPr/>
          </p:nvSpPr>
          <p:spPr bwMode="auto">
            <a:xfrm>
              <a:off x="0" y="261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8" name="Rectangle 26"/>
            <p:cNvSpPr>
              <a:spLocks noChangeArrowheads="1"/>
            </p:cNvSpPr>
            <p:nvPr/>
          </p:nvSpPr>
          <p:spPr bwMode="auto">
            <a:xfrm>
              <a:off x="0" y="343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29" name="Rectangle 27"/>
            <p:cNvSpPr>
              <a:spLocks noChangeArrowheads="1"/>
            </p:cNvSpPr>
            <p:nvPr/>
          </p:nvSpPr>
          <p:spPr bwMode="auto">
            <a:xfrm>
              <a:off x="0" y="3566"/>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0" name="Rectangle 28"/>
            <p:cNvSpPr>
              <a:spLocks noChangeArrowheads="1"/>
            </p:cNvSpPr>
            <p:nvPr/>
          </p:nvSpPr>
          <p:spPr bwMode="auto">
            <a:xfrm>
              <a:off x="0" y="3703"/>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1" name="Rectangle 29"/>
            <p:cNvSpPr>
              <a:spLocks noChangeArrowheads="1"/>
            </p:cNvSpPr>
            <p:nvPr/>
          </p:nvSpPr>
          <p:spPr bwMode="auto">
            <a:xfrm>
              <a:off x="0" y="3839"/>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2" name="Rectangle 30"/>
            <p:cNvSpPr>
              <a:spLocks noChangeArrowheads="1"/>
            </p:cNvSpPr>
            <p:nvPr/>
          </p:nvSpPr>
          <p:spPr bwMode="auto">
            <a:xfrm>
              <a:off x="0" y="3295"/>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3" name="Rectangle 31"/>
            <p:cNvSpPr>
              <a:spLocks noChangeArrowheads="1"/>
            </p:cNvSpPr>
            <p:nvPr/>
          </p:nvSpPr>
          <p:spPr bwMode="auto">
            <a:xfrm>
              <a:off x="0" y="3974"/>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sp>
          <p:nvSpPr>
            <p:cNvPr id="34" name="Rectangle 32"/>
            <p:cNvSpPr>
              <a:spLocks noChangeArrowheads="1"/>
            </p:cNvSpPr>
            <p:nvPr/>
          </p:nvSpPr>
          <p:spPr bwMode="auto">
            <a:xfrm>
              <a:off x="0" y="4110"/>
              <a:ext cx="156" cy="64"/>
            </a:xfrm>
            <a:prstGeom prst="rect">
              <a:avLst/>
            </a:prstGeom>
            <a:solidFill>
              <a:srgbClr val="003399"/>
            </a:solidFill>
            <a:ln w="9525">
              <a:noFill/>
              <a:miter lim="800000"/>
              <a:headEnd/>
              <a:tailEnd/>
            </a:ln>
          </p:spPr>
          <p:txBody>
            <a:bodyPr wrap="none" anchor="ctr"/>
            <a:lstStyle/>
            <a:p>
              <a:endParaRPr lang="it-IT" altLang="it-IT" dirty="0">
                <a:latin typeface="DecimaWE Rg" pitchFamily="2" charset="0"/>
              </a:endParaRPr>
            </a:p>
          </p:txBody>
        </p:sp>
      </p:grpSp>
    </p:spTree>
    <p:extLst>
      <p:ext uri="{BB962C8B-B14F-4D97-AF65-F5344CB8AC3E}">
        <p14:creationId xmlns:p14="http://schemas.microsoft.com/office/powerpoint/2010/main" val="20602376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60BCC64FEAEF5446B046AA3E3B1E7667" ma:contentTypeVersion="" ma:contentTypeDescription="Creare un nuovo documento." ma:contentTypeScope="" ma:versionID="9f35a40b6535bf8985662f1ba3350157">
  <xsd:schema xmlns:xsd="http://www.w3.org/2001/XMLSchema" xmlns:xs="http://www.w3.org/2001/XMLSchema" xmlns:p="http://schemas.microsoft.com/office/2006/metadata/properties" xmlns:ns1="http://schemas.microsoft.com/sharepoint/v3" targetNamespace="http://schemas.microsoft.com/office/2006/metadata/properties" ma:root="true" ma:fieldsID="6d1096d788cdb336a5a92c14e1fc7a82"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Data inizio pianificazione" ma:description="" ma:hidden="true" ma:internalName="PublishingStartDate">
      <xsd:simpleType>
        <xsd:restriction base="dms:Unknown"/>
      </xsd:simpleType>
    </xsd:element>
    <xsd:element name="PublishingExpirationDate" ma:index="9" nillable="true" ma:displayName="Data fine pianificazion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6E6BC14-B56D-4CCF-A26D-B245B5C66E6B}">
  <ds:schemaRefs>
    <ds:schemaRef ds:uri="http://schemas.microsoft.com/sharepoint/v3/contenttype/forms"/>
  </ds:schemaRefs>
</ds:datastoreItem>
</file>

<file path=customXml/itemProps2.xml><?xml version="1.0" encoding="utf-8"?>
<ds:datastoreItem xmlns:ds="http://schemas.openxmlformats.org/officeDocument/2006/customXml" ds:itemID="{F226554E-D546-44EC-B81E-1153AEB2ABDC}">
  <ds:schemaRefs>
    <ds:schemaRef ds:uri="http://schemas.microsoft.com/sharepoint/v3"/>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www.w3.org/XML/1998/namespace"/>
  </ds:schemaRefs>
</ds:datastoreItem>
</file>

<file path=customXml/itemProps3.xml><?xml version="1.0" encoding="utf-8"?>
<ds:datastoreItem xmlns:ds="http://schemas.openxmlformats.org/officeDocument/2006/customXml" ds:itemID="{2514CA9E-DDDA-4560-9701-055A05E7CB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5002</TotalTime>
  <Words>955</Words>
  <Application>Microsoft Office PowerPoint</Application>
  <PresentationFormat>Widescreen</PresentationFormat>
  <Paragraphs>143</Paragraphs>
  <Slides>38</Slides>
  <Notes>13</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38</vt:i4>
      </vt:variant>
    </vt:vector>
  </HeadingPairs>
  <TitlesOfParts>
    <vt:vector size="44" baseType="lpstr">
      <vt:lpstr>Arial</vt:lpstr>
      <vt:lpstr>Calibri</vt:lpstr>
      <vt:lpstr>Calibri Light</vt:lpstr>
      <vt:lpstr>DecimaWE Rg</vt:lpstr>
      <vt:lpstr>Wingdings</vt:lpstr>
      <vt:lpstr>Tema di Office</vt:lpstr>
      <vt:lpstr>Presentazione standard di PowerPoint</vt:lpstr>
      <vt:lpstr>The nine SDGs relevant to older people show how they:  • contribute to economic development in formal and informal markets, and through unpaid care work for their families  • contribute to social, economic and political outcomes, since they vote in greater numbers  • strengthen social capital by their involvement in community and civic life. </vt:lpstr>
      <vt:lpstr>Presentazione standard di PowerPoint</vt:lpstr>
      <vt:lpstr>The regional context</vt:lpstr>
      <vt:lpstr>We have focused on the vulnerable groups of people: older people, children  and disabled people because we believe that an environment suitable for them is an environment suitable for everyone</vt:lpstr>
      <vt:lpstr>The last 20 years</vt:lpstr>
      <vt:lpstr>Timeline of key achievements</vt:lpstr>
      <vt:lpstr>The regional strategy for active and healthy ageing takes a multisectoral approach, implemented through multistakeholder platforms (clusters, networks, thematic working groups), that treats older people not just as beneficiaries of care services but also as key actors in their communities’ growth and socioeconomic development</vt:lpstr>
      <vt:lpstr>Regional Law 22/2014 «Promotion of active ageing»</vt:lpstr>
      <vt:lpstr>Regional Law 22/2014 «Promotion of active ageing»</vt:lpstr>
      <vt:lpstr>Regional Law 22/2014 «Promotion of active ageing»</vt:lpstr>
      <vt:lpstr>Healthy Ageing web portal</vt:lpstr>
      <vt:lpstr>Presentazione standard di PowerPoint</vt:lpstr>
      <vt:lpstr> Friuli-Venezia Giulia’s regional government has promoted policies to support home care by: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C.R.I.B.A.</vt:lpstr>
      <vt:lpstr>The Healthy Ageing Profile</vt:lpstr>
      <vt:lpstr>Challenges</vt:lpstr>
      <vt:lpstr>The biggest challenge is sustainability</vt:lpstr>
      <vt:lpstr>Key messages</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Zamaro Gianna</dc:creator>
  <cp:lastModifiedBy>Zamaro Gianna</cp:lastModifiedBy>
  <cp:revision>216</cp:revision>
  <dcterms:created xsi:type="dcterms:W3CDTF">2018-05-24T09:22:23Z</dcterms:created>
  <dcterms:modified xsi:type="dcterms:W3CDTF">2019-06-14T07:26:32Z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0x01010060BCC64FEAEF5446B046AA3E3B1E7667</vt:lpwstr>
  </property>
</Properties>
</file>