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35"/>
  </p:notesMasterIdLst>
  <p:handoutMasterIdLst>
    <p:handoutMasterId r:id="rId36"/>
  </p:handoutMasterIdLst>
  <p:sldIdLst>
    <p:sldId id="456" r:id="rId3"/>
    <p:sldId id="461" r:id="rId4"/>
    <p:sldId id="458" r:id="rId5"/>
    <p:sldId id="457" r:id="rId6"/>
    <p:sldId id="417" r:id="rId7"/>
    <p:sldId id="459" r:id="rId8"/>
    <p:sldId id="439" r:id="rId9"/>
    <p:sldId id="523" r:id="rId10"/>
    <p:sldId id="256" r:id="rId11"/>
    <p:sldId id="491" r:id="rId12"/>
    <p:sldId id="495" r:id="rId13"/>
    <p:sldId id="492" r:id="rId14"/>
    <p:sldId id="524" r:id="rId15"/>
    <p:sldId id="493" r:id="rId16"/>
    <p:sldId id="494" r:id="rId17"/>
    <p:sldId id="504" r:id="rId18"/>
    <p:sldId id="505" r:id="rId19"/>
    <p:sldId id="506" r:id="rId20"/>
    <p:sldId id="496" r:id="rId21"/>
    <p:sldId id="525" r:id="rId22"/>
    <p:sldId id="497" r:id="rId23"/>
    <p:sldId id="498" r:id="rId24"/>
    <p:sldId id="526" r:id="rId25"/>
    <p:sldId id="520" r:id="rId26"/>
    <p:sldId id="502" r:id="rId27"/>
    <p:sldId id="464" r:id="rId28"/>
    <p:sldId id="521" r:id="rId29"/>
    <p:sldId id="503" r:id="rId30"/>
    <p:sldId id="519" r:id="rId31"/>
    <p:sldId id="527" r:id="rId32"/>
    <p:sldId id="528" r:id="rId33"/>
    <p:sldId id="469" r:id="rId34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5F9127"/>
    <a:srgbClr val="CCFF99"/>
    <a:srgbClr val="76B531"/>
    <a:srgbClr val="003300"/>
    <a:srgbClr val="D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269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57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FF09B2-146C-4480-96B2-16097B76FE7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07DE4DB-8CF5-40BD-B375-1489991291D9}">
      <dgm:prSet phldrT="[Text]" custT="1"/>
      <dgm:spPr>
        <a:solidFill>
          <a:srgbClr val="97B616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Person</a:t>
          </a:r>
        </a:p>
      </dgm:t>
    </dgm:pt>
    <dgm:pt modelId="{DF1B110B-F6ED-45EA-87F7-7C8DBDAFCEE5}" type="parTrans" cxnId="{5B16ADAA-46F2-4968-A0AA-E68096DF4A12}">
      <dgm:prSet/>
      <dgm:spPr/>
      <dgm:t>
        <a:bodyPr/>
        <a:lstStyle/>
        <a:p>
          <a:endParaRPr lang="de-DE"/>
        </a:p>
      </dgm:t>
    </dgm:pt>
    <dgm:pt modelId="{9F497AD5-8F50-4A33-90C2-A2189EB5AD5E}" type="sibTrans" cxnId="{5B16ADAA-46F2-4968-A0AA-E68096DF4A12}">
      <dgm:prSet/>
      <dgm:spPr/>
      <dgm:t>
        <a:bodyPr/>
        <a:lstStyle/>
        <a:p>
          <a:endParaRPr lang="de-DE"/>
        </a:p>
      </dgm:t>
    </dgm:pt>
    <dgm:pt modelId="{831A5898-CC10-4A21-B0E0-FF9C46A787A8}">
      <dgm:prSet phldrT="[Text]" custT="1"/>
      <dgm:spPr>
        <a:solidFill>
          <a:srgbClr val="F39200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Handlung</a:t>
          </a:r>
        </a:p>
      </dgm:t>
    </dgm:pt>
    <dgm:pt modelId="{07D51781-1BC1-4D9A-A7A1-1165E85C4E3C}" type="parTrans" cxnId="{C57E56DA-9684-4678-A7E6-DF995BC0FC55}">
      <dgm:prSet/>
      <dgm:spPr/>
      <dgm:t>
        <a:bodyPr/>
        <a:lstStyle/>
        <a:p>
          <a:endParaRPr lang="de-DE"/>
        </a:p>
      </dgm:t>
    </dgm:pt>
    <dgm:pt modelId="{4955F760-6DF2-415A-A73D-F81F7FEF421F}" type="sibTrans" cxnId="{C57E56DA-9684-4678-A7E6-DF995BC0FC55}">
      <dgm:prSet/>
      <dgm:spPr/>
      <dgm:t>
        <a:bodyPr/>
        <a:lstStyle/>
        <a:p>
          <a:endParaRPr lang="de-DE"/>
        </a:p>
      </dgm:t>
    </dgm:pt>
    <dgm:pt modelId="{27F8D4AA-73BD-4BBE-9CA5-A474F0DB2511}">
      <dgm:prSet phldrT="[Text]" custT="1"/>
      <dgm:spPr>
        <a:solidFill>
          <a:srgbClr val="CADA84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Umwelt</a:t>
          </a:r>
        </a:p>
      </dgm:t>
    </dgm:pt>
    <dgm:pt modelId="{9B165544-781F-40D4-B229-4C72E2DD8AEC}" type="parTrans" cxnId="{8585595A-B197-4803-B403-C9F05F65034D}">
      <dgm:prSet/>
      <dgm:spPr/>
      <dgm:t>
        <a:bodyPr/>
        <a:lstStyle/>
        <a:p>
          <a:endParaRPr lang="de-DE"/>
        </a:p>
      </dgm:t>
    </dgm:pt>
    <dgm:pt modelId="{09D70A44-4A76-4667-8490-4649AE74D1AC}" type="sibTrans" cxnId="{8585595A-B197-4803-B403-C9F05F65034D}">
      <dgm:prSet/>
      <dgm:spPr/>
      <dgm:t>
        <a:bodyPr/>
        <a:lstStyle/>
        <a:p>
          <a:endParaRPr lang="de-DE"/>
        </a:p>
      </dgm:t>
    </dgm:pt>
    <dgm:pt modelId="{172AFD28-CA5A-4E02-9709-61177DDD1AF7}" type="pres">
      <dgm:prSet presAssocID="{D7FF09B2-146C-4480-96B2-16097B76FE7A}" presName="compositeShape" presStyleCnt="0">
        <dgm:presLayoutVars>
          <dgm:chMax val="7"/>
          <dgm:dir/>
          <dgm:resizeHandles val="exact"/>
        </dgm:presLayoutVars>
      </dgm:prSet>
      <dgm:spPr/>
    </dgm:pt>
    <dgm:pt modelId="{D2DF0DCB-9CBB-4B3B-9E59-9BD155F0023D}" type="pres">
      <dgm:prSet presAssocID="{507DE4DB-8CF5-40BD-B375-1489991291D9}" presName="circ1" presStyleLbl="vennNode1" presStyleIdx="0" presStyleCnt="3" custLinFactNeighborX="603" custLinFactNeighborY="-9683"/>
      <dgm:spPr/>
    </dgm:pt>
    <dgm:pt modelId="{DBE52150-2BC9-488C-B439-9683F360293A}" type="pres">
      <dgm:prSet presAssocID="{507DE4DB-8CF5-40BD-B375-1489991291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84B7F4C-F1B5-4386-B4C4-07FBAEB3D355}" type="pres">
      <dgm:prSet presAssocID="{831A5898-CC10-4A21-B0E0-FF9C46A787A8}" presName="circ2" presStyleLbl="vennNode1" presStyleIdx="1" presStyleCnt="3" custLinFactNeighborX="-6288" custLinFactNeighborY="-12592"/>
      <dgm:spPr/>
    </dgm:pt>
    <dgm:pt modelId="{50CFBA7B-14B3-4EDA-9BCF-9A916050AC4A}" type="pres">
      <dgm:prSet presAssocID="{831A5898-CC10-4A21-B0E0-FF9C46A787A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B87BF1D-CCAE-4FE6-B68D-5DFECDDC6EA3}" type="pres">
      <dgm:prSet presAssocID="{27F8D4AA-73BD-4BBE-9CA5-A474F0DB2511}" presName="circ3" presStyleLbl="vennNode1" presStyleIdx="2" presStyleCnt="3" custLinFactNeighborX="-8911" custLinFactNeighborY="-15186"/>
      <dgm:spPr/>
    </dgm:pt>
    <dgm:pt modelId="{03C2431D-B6AD-4B38-A239-4F492EDE4BC7}" type="pres">
      <dgm:prSet presAssocID="{27F8D4AA-73BD-4BBE-9CA5-A474F0DB251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FDDC9027-D563-47BD-AB6C-1986689AE990}" type="presOf" srcId="{27F8D4AA-73BD-4BBE-9CA5-A474F0DB2511}" destId="{BB87BF1D-CCAE-4FE6-B68D-5DFECDDC6EA3}" srcOrd="0" destOrd="0" presId="urn:microsoft.com/office/officeart/2005/8/layout/venn1"/>
    <dgm:cxn modelId="{8585595A-B197-4803-B403-C9F05F65034D}" srcId="{D7FF09B2-146C-4480-96B2-16097B76FE7A}" destId="{27F8D4AA-73BD-4BBE-9CA5-A474F0DB2511}" srcOrd="2" destOrd="0" parTransId="{9B165544-781F-40D4-B229-4C72E2DD8AEC}" sibTransId="{09D70A44-4A76-4667-8490-4649AE74D1AC}"/>
    <dgm:cxn modelId="{C4052E74-2314-4832-A8B3-DD654516875F}" type="presOf" srcId="{831A5898-CC10-4A21-B0E0-FF9C46A787A8}" destId="{A84B7F4C-F1B5-4386-B4C4-07FBAEB3D355}" srcOrd="0" destOrd="0" presId="urn:microsoft.com/office/officeart/2005/8/layout/venn1"/>
    <dgm:cxn modelId="{51376776-CAAC-409A-97E3-6F8F23CB487B}" type="presOf" srcId="{27F8D4AA-73BD-4BBE-9CA5-A474F0DB2511}" destId="{03C2431D-B6AD-4B38-A239-4F492EDE4BC7}" srcOrd="1" destOrd="0" presId="urn:microsoft.com/office/officeart/2005/8/layout/venn1"/>
    <dgm:cxn modelId="{39694B83-52D0-4177-9CE5-74CFB7D3FAD2}" type="presOf" srcId="{507DE4DB-8CF5-40BD-B375-1489991291D9}" destId="{DBE52150-2BC9-488C-B439-9683F360293A}" srcOrd="1" destOrd="0" presId="urn:microsoft.com/office/officeart/2005/8/layout/venn1"/>
    <dgm:cxn modelId="{8C6F1F88-6D81-4B26-A489-ECDF421F84A7}" type="presOf" srcId="{D7FF09B2-146C-4480-96B2-16097B76FE7A}" destId="{172AFD28-CA5A-4E02-9709-61177DDD1AF7}" srcOrd="0" destOrd="0" presId="urn:microsoft.com/office/officeart/2005/8/layout/venn1"/>
    <dgm:cxn modelId="{5B16ADAA-46F2-4968-A0AA-E68096DF4A12}" srcId="{D7FF09B2-146C-4480-96B2-16097B76FE7A}" destId="{507DE4DB-8CF5-40BD-B375-1489991291D9}" srcOrd="0" destOrd="0" parTransId="{DF1B110B-F6ED-45EA-87F7-7C8DBDAFCEE5}" sibTransId="{9F497AD5-8F50-4A33-90C2-A2189EB5AD5E}"/>
    <dgm:cxn modelId="{C57E56DA-9684-4678-A7E6-DF995BC0FC55}" srcId="{D7FF09B2-146C-4480-96B2-16097B76FE7A}" destId="{831A5898-CC10-4A21-B0E0-FF9C46A787A8}" srcOrd="1" destOrd="0" parTransId="{07D51781-1BC1-4D9A-A7A1-1165E85C4E3C}" sibTransId="{4955F760-6DF2-415A-A73D-F81F7FEF421F}"/>
    <dgm:cxn modelId="{861579DA-EA8D-4886-9196-17A8E634F404}" type="presOf" srcId="{507DE4DB-8CF5-40BD-B375-1489991291D9}" destId="{D2DF0DCB-9CBB-4B3B-9E59-9BD155F0023D}" srcOrd="0" destOrd="0" presId="urn:microsoft.com/office/officeart/2005/8/layout/venn1"/>
    <dgm:cxn modelId="{5A805CF0-9F64-4C45-B725-E7FE511041E0}" type="presOf" srcId="{831A5898-CC10-4A21-B0E0-FF9C46A787A8}" destId="{50CFBA7B-14B3-4EDA-9BCF-9A916050AC4A}" srcOrd="1" destOrd="0" presId="urn:microsoft.com/office/officeart/2005/8/layout/venn1"/>
    <dgm:cxn modelId="{DA56D8F5-55BF-43ED-A90A-68F28687D631}" type="presParOf" srcId="{172AFD28-CA5A-4E02-9709-61177DDD1AF7}" destId="{D2DF0DCB-9CBB-4B3B-9E59-9BD155F0023D}" srcOrd="0" destOrd="0" presId="urn:microsoft.com/office/officeart/2005/8/layout/venn1"/>
    <dgm:cxn modelId="{7AE47B24-CE8A-44DC-9086-1A97F79B80C9}" type="presParOf" srcId="{172AFD28-CA5A-4E02-9709-61177DDD1AF7}" destId="{DBE52150-2BC9-488C-B439-9683F360293A}" srcOrd="1" destOrd="0" presId="urn:microsoft.com/office/officeart/2005/8/layout/venn1"/>
    <dgm:cxn modelId="{EC0C55BB-C6B7-4C85-8E83-C4D07C10438F}" type="presParOf" srcId="{172AFD28-CA5A-4E02-9709-61177DDD1AF7}" destId="{A84B7F4C-F1B5-4386-B4C4-07FBAEB3D355}" srcOrd="2" destOrd="0" presId="urn:microsoft.com/office/officeart/2005/8/layout/venn1"/>
    <dgm:cxn modelId="{55C9B383-DD99-410F-ACEF-A214F8CB1421}" type="presParOf" srcId="{172AFD28-CA5A-4E02-9709-61177DDD1AF7}" destId="{50CFBA7B-14B3-4EDA-9BCF-9A916050AC4A}" srcOrd="3" destOrd="0" presId="urn:microsoft.com/office/officeart/2005/8/layout/venn1"/>
    <dgm:cxn modelId="{7B9C4C85-72AB-466E-A17A-136B462B9D61}" type="presParOf" srcId="{172AFD28-CA5A-4E02-9709-61177DDD1AF7}" destId="{BB87BF1D-CCAE-4FE6-B68D-5DFECDDC6EA3}" srcOrd="4" destOrd="0" presId="urn:microsoft.com/office/officeart/2005/8/layout/venn1"/>
    <dgm:cxn modelId="{4303FB69-A65D-40DF-B1FF-1F048C82B621}" type="presParOf" srcId="{172AFD28-CA5A-4E02-9709-61177DDD1AF7}" destId="{03C2431D-B6AD-4B38-A239-4F492EDE4BC7}" srcOrd="5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FF09B2-146C-4480-96B2-16097B76FE7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07DE4DB-8CF5-40BD-B375-1489991291D9}">
      <dgm:prSet phldrT="[Text]" custT="1"/>
      <dgm:spPr>
        <a:solidFill>
          <a:srgbClr val="97B616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Person</a:t>
          </a:r>
        </a:p>
      </dgm:t>
    </dgm:pt>
    <dgm:pt modelId="{DF1B110B-F6ED-45EA-87F7-7C8DBDAFCEE5}" type="parTrans" cxnId="{5B16ADAA-46F2-4968-A0AA-E68096DF4A12}">
      <dgm:prSet/>
      <dgm:spPr/>
      <dgm:t>
        <a:bodyPr/>
        <a:lstStyle/>
        <a:p>
          <a:endParaRPr lang="de-DE"/>
        </a:p>
      </dgm:t>
    </dgm:pt>
    <dgm:pt modelId="{9F497AD5-8F50-4A33-90C2-A2189EB5AD5E}" type="sibTrans" cxnId="{5B16ADAA-46F2-4968-A0AA-E68096DF4A12}">
      <dgm:prSet/>
      <dgm:spPr/>
      <dgm:t>
        <a:bodyPr/>
        <a:lstStyle/>
        <a:p>
          <a:endParaRPr lang="de-DE"/>
        </a:p>
      </dgm:t>
    </dgm:pt>
    <dgm:pt modelId="{831A5898-CC10-4A21-B0E0-FF9C46A787A8}">
      <dgm:prSet phldrT="[Text]" custT="1"/>
      <dgm:spPr>
        <a:solidFill>
          <a:srgbClr val="F39200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Hand-</a:t>
          </a:r>
          <a:r>
            <a:rPr lang="de-DE" sz="2000" dirty="0" err="1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lung</a:t>
          </a:r>
          <a:endParaRPr lang="de-DE" sz="2000" dirty="0">
            <a:solidFill>
              <a:srgbClr val="0033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7D51781-1BC1-4D9A-A7A1-1165E85C4E3C}" type="parTrans" cxnId="{C57E56DA-9684-4678-A7E6-DF995BC0FC55}">
      <dgm:prSet/>
      <dgm:spPr/>
      <dgm:t>
        <a:bodyPr/>
        <a:lstStyle/>
        <a:p>
          <a:endParaRPr lang="de-DE"/>
        </a:p>
      </dgm:t>
    </dgm:pt>
    <dgm:pt modelId="{4955F760-6DF2-415A-A73D-F81F7FEF421F}" type="sibTrans" cxnId="{C57E56DA-9684-4678-A7E6-DF995BC0FC55}">
      <dgm:prSet/>
      <dgm:spPr/>
      <dgm:t>
        <a:bodyPr/>
        <a:lstStyle/>
        <a:p>
          <a:endParaRPr lang="de-DE"/>
        </a:p>
      </dgm:t>
    </dgm:pt>
    <dgm:pt modelId="{27F8D4AA-73BD-4BBE-9CA5-A474F0DB2511}">
      <dgm:prSet phldrT="[Text]" custT="1"/>
      <dgm:spPr>
        <a:solidFill>
          <a:srgbClr val="CADA84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Umwelt</a:t>
          </a:r>
        </a:p>
      </dgm:t>
    </dgm:pt>
    <dgm:pt modelId="{9B165544-781F-40D4-B229-4C72E2DD8AEC}" type="parTrans" cxnId="{8585595A-B197-4803-B403-C9F05F65034D}">
      <dgm:prSet/>
      <dgm:spPr/>
      <dgm:t>
        <a:bodyPr/>
        <a:lstStyle/>
        <a:p>
          <a:endParaRPr lang="de-DE"/>
        </a:p>
      </dgm:t>
    </dgm:pt>
    <dgm:pt modelId="{09D70A44-4A76-4667-8490-4649AE74D1AC}" type="sibTrans" cxnId="{8585595A-B197-4803-B403-C9F05F65034D}">
      <dgm:prSet/>
      <dgm:spPr/>
      <dgm:t>
        <a:bodyPr/>
        <a:lstStyle/>
        <a:p>
          <a:endParaRPr lang="de-DE"/>
        </a:p>
      </dgm:t>
    </dgm:pt>
    <dgm:pt modelId="{172AFD28-CA5A-4E02-9709-61177DDD1AF7}" type="pres">
      <dgm:prSet presAssocID="{D7FF09B2-146C-4480-96B2-16097B76FE7A}" presName="compositeShape" presStyleCnt="0">
        <dgm:presLayoutVars>
          <dgm:chMax val="7"/>
          <dgm:dir/>
          <dgm:resizeHandles val="exact"/>
        </dgm:presLayoutVars>
      </dgm:prSet>
      <dgm:spPr/>
    </dgm:pt>
    <dgm:pt modelId="{D2DF0DCB-9CBB-4B3B-9E59-9BD155F0023D}" type="pres">
      <dgm:prSet presAssocID="{507DE4DB-8CF5-40BD-B375-1489991291D9}" presName="circ1" presStyleLbl="vennNode1" presStyleIdx="0" presStyleCnt="3" custLinFactNeighborX="603" custLinFactNeighborY="-9683"/>
      <dgm:spPr/>
    </dgm:pt>
    <dgm:pt modelId="{DBE52150-2BC9-488C-B439-9683F360293A}" type="pres">
      <dgm:prSet presAssocID="{507DE4DB-8CF5-40BD-B375-1489991291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84B7F4C-F1B5-4386-B4C4-07FBAEB3D355}" type="pres">
      <dgm:prSet presAssocID="{831A5898-CC10-4A21-B0E0-FF9C46A787A8}" presName="circ2" presStyleLbl="vennNode1" presStyleIdx="1" presStyleCnt="3" custLinFactNeighborX="-6288" custLinFactNeighborY="-12592"/>
      <dgm:spPr/>
    </dgm:pt>
    <dgm:pt modelId="{50CFBA7B-14B3-4EDA-9BCF-9A916050AC4A}" type="pres">
      <dgm:prSet presAssocID="{831A5898-CC10-4A21-B0E0-FF9C46A787A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B87BF1D-CCAE-4FE6-B68D-5DFECDDC6EA3}" type="pres">
      <dgm:prSet presAssocID="{27F8D4AA-73BD-4BBE-9CA5-A474F0DB2511}" presName="circ3" presStyleLbl="vennNode1" presStyleIdx="2" presStyleCnt="3" custLinFactNeighborX="-8911" custLinFactNeighborY="-15186"/>
      <dgm:spPr/>
    </dgm:pt>
    <dgm:pt modelId="{03C2431D-B6AD-4B38-A239-4F492EDE4BC7}" type="pres">
      <dgm:prSet presAssocID="{27F8D4AA-73BD-4BBE-9CA5-A474F0DB251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E88F219-3BA0-4A66-9D60-259509ACBA17}" type="presOf" srcId="{831A5898-CC10-4A21-B0E0-FF9C46A787A8}" destId="{A84B7F4C-F1B5-4386-B4C4-07FBAEB3D355}" srcOrd="0" destOrd="0" presId="urn:microsoft.com/office/officeart/2005/8/layout/venn1"/>
    <dgm:cxn modelId="{8585595A-B197-4803-B403-C9F05F65034D}" srcId="{D7FF09B2-146C-4480-96B2-16097B76FE7A}" destId="{27F8D4AA-73BD-4BBE-9CA5-A474F0DB2511}" srcOrd="2" destOrd="0" parTransId="{9B165544-781F-40D4-B229-4C72E2DD8AEC}" sibTransId="{09D70A44-4A76-4667-8490-4649AE74D1AC}"/>
    <dgm:cxn modelId="{DE98246B-3C87-455E-B0C9-90520DD0AA5A}" type="presOf" srcId="{831A5898-CC10-4A21-B0E0-FF9C46A787A8}" destId="{50CFBA7B-14B3-4EDA-9BCF-9A916050AC4A}" srcOrd="1" destOrd="0" presId="urn:microsoft.com/office/officeart/2005/8/layout/venn1"/>
    <dgm:cxn modelId="{B3B5906B-8D16-4842-8F8E-A79EEDE3B747}" type="presOf" srcId="{507DE4DB-8CF5-40BD-B375-1489991291D9}" destId="{D2DF0DCB-9CBB-4B3B-9E59-9BD155F0023D}" srcOrd="0" destOrd="0" presId="urn:microsoft.com/office/officeart/2005/8/layout/venn1"/>
    <dgm:cxn modelId="{A38D4C98-8B49-4B66-AC85-B471F1D34DFF}" type="presOf" srcId="{27F8D4AA-73BD-4BBE-9CA5-A474F0DB2511}" destId="{BB87BF1D-CCAE-4FE6-B68D-5DFECDDC6EA3}" srcOrd="0" destOrd="0" presId="urn:microsoft.com/office/officeart/2005/8/layout/venn1"/>
    <dgm:cxn modelId="{B7945AA3-2DD0-49C6-B7D4-80DE3F8A40F8}" type="presOf" srcId="{507DE4DB-8CF5-40BD-B375-1489991291D9}" destId="{DBE52150-2BC9-488C-B439-9683F360293A}" srcOrd="1" destOrd="0" presId="urn:microsoft.com/office/officeart/2005/8/layout/venn1"/>
    <dgm:cxn modelId="{5B16ADAA-46F2-4968-A0AA-E68096DF4A12}" srcId="{D7FF09B2-146C-4480-96B2-16097B76FE7A}" destId="{507DE4DB-8CF5-40BD-B375-1489991291D9}" srcOrd="0" destOrd="0" parTransId="{DF1B110B-F6ED-45EA-87F7-7C8DBDAFCEE5}" sibTransId="{9F497AD5-8F50-4A33-90C2-A2189EB5AD5E}"/>
    <dgm:cxn modelId="{83F81BD0-52CD-408E-B979-2D678372370B}" type="presOf" srcId="{D7FF09B2-146C-4480-96B2-16097B76FE7A}" destId="{172AFD28-CA5A-4E02-9709-61177DDD1AF7}" srcOrd="0" destOrd="0" presId="urn:microsoft.com/office/officeart/2005/8/layout/venn1"/>
    <dgm:cxn modelId="{C57E56DA-9684-4678-A7E6-DF995BC0FC55}" srcId="{D7FF09B2-146C-4480-96B2-16097B76FE7A}" destId="{831A5898-CC10-4A21-B0E0-FF9C46A787A8}" srcOrd="1" destOrd="0" parTransId="{07D51781-1BC1-4D9A-A7A1-1165E85C4E3C}" sibTransId="{4955F760-6DF2-415A-A73D-F81F7FEF421F}"/>
    <dgm:cxn modelId="{F05E46EA-2054-4112-8BFE-947ACFDAB243}" type="presOf" srcId="{27F8D4AA-73BD-4BBE-9CA5-A474F0DB2511}" destId="{03C2431D-B6AD-4B38-A239-4F492EDE4BC7}" srcOrd="1" destOrd="0" presId="urn:microsoft.com/office/officeart/2005/8/layout/venn1"/>
    <dgm:cxn modelId="{ACAA9F86-8990-4B9B-BB9E-C94757D345FC}" type="presParOf" srcId="{172AFD28-CA5A-4E02-9709-61177DDD1AF7}" destId="{D2DF0DCB-9CBB-4B3B-9E59-9BD155F0023D}" srcOrd="0" destOrd="0" presId="urn:microsoft.com/office/officeart/2005/8/layout/venn1"/>
    <dgm:cxn modelId="{109C8F65-EE44-4A66-8327-105F56865261}" type="presParOf" srcId="{172AFD28-CA5A-4E02-9709-61177DDD1AF7}" destId="{DBE52150-2BC9-488C-B439-9683F360293A}" srcOrd="1" destOrd="0" presId="urn:microsoft.com/office/officeart/2005/8/layout/venn1"/>
    <dgm:cxn modelId="{09242E9D-B714-4734-A349-E2CBD258B2E0}" type="presParOf" srcId="{172AFD28-CA5A-4E02-9709-61177DDD1AF7}" destId="{A84B7F4C-F1B5-4386-B4C4-07FBAEB3D355}" srcOrd="2" destOrd="0" presId="urn:microsoft.com/office/officeart/2005/8/layout/venn1"/>
    <dgm:cxn modelId="{67262D65-29DA-4961-90AA-2DFCAACC3B5E}" type="presParOf" srcId="{172AFD28-CA5A-4E02-9709-61177DDD1AF7}" destId="{50CFBA7B-14B3-4EDA-9BCF-9A916050AC4A}" srcOrd="3" destOrd="0" presId="urn:microsoft.com/office/officeart/2005/8/layout/venn1"/>
    <dgm:cxn modelId="{19C15960-9259-4614-BD49-170F0BF8D339}" type="presParOf" srcId="{172AFD28-CA5A-4E02-9709-61177DDD1AF7}" destId="{BB87BF1D-CCAE-4FE6-B68D-5DFECDDC6EA3}" srcOrd="4" destOrd="0" presId="urn:microsoft.com/office/officeart/2005/8/layout/venn1"/>
    <dgm:cxn modelId="{942107D0-687A-480A-89CF-DC736A6125A8}" type="presParOf" srcId="{172AFD28-CA5A-4E02-9709-61177DDD1AF7}" destId="{03C2431D-B6AD-4B38-A239-4F492EDE4BC7}" srcOrd="5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FF09B2-146C-4480-96B2-16097B76FE7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07DE4DB-8CF5-40BD-B375-1489991291D9}">
      <dgm:prSet phldrT="[Text]" custT="1"/>
      <dgm:spPr>
        <a:solidFill>
          <a:srgbClr val="97B616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Person</a:t>
          </a:r>
        </a:p>
      </dgm:t>
    </dgm:pt>
    <dgm:pt modelId="{DF1B110B-F6ED-45EA-87F7-7C8DBDAFCEE5}" type="parTrans" cxnId="{5B16ADAA-46F2-4968-A0AA-E68096DF4A12}">
      <dgm:prSet/>
      <dgm:spPr/>
      <dgm:t>
        <a:bodyPr/>
        <a:lstStyle/>
        <a:p>
          <a:endParaRPr lang="de-DE"/>
        </a:p>
      </dgm:t>
    </dgm:pt>
    <dgm:pt modelId="{9F497AD5-8F50-4A33-90C2-A2189EB5AD5E}" type="sibTrans" cxnId="{5B16ADAA-46F2-4968-A0AA-E68096DF4A12}">
      <dgm:prSet/>
      <dgm:spPr/>
      <dgm:t>
        <a:bodyPr/>
        <a:lstStyle/>
        <a:p>
          <a:endParaRPr lang="de-DE"/>
        </a:p>
      </dgm:t>
    </dgm:pt>
    <dgm:pt modelId="{831A5898-CC10-4A21-B0E0-FF9C46A787A8}">
      <dgm:prSet phldrT="[Text]" custT="1"/>
      <dgm:spPr>
        <a:solidFill>
          <a:srgbClr val="F39200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Hand-</a:t>
          </a:r>
          <a:r>
            <a:rPr lang="de-DE" sz="2000" dirty="0" err="1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lung</a:t>
          </a:r>
          <a:endParaRPr lang="de-DE" sz="2000" dirty="0">
            <a:solidFill>
              <a:srgbClr val="0033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7D51781-1BC1-4D9A-A7A1-1165E85C4E3C}" type="parTrans" cxnId="{C57E56DA-9684-4678-A7E6-DF995BC0FC55}">
      <dgm:prSet/>
      <dgm:spPr/>
      <dgm:t>
        <a:bodyPr/>
        <a:lstStyle/>
        <a:p>
          <a:endParaRPr lang="de-DE"/>
        </a:p>
      </dgm:t>
    </dgm:pt>
    <dgm:pt modelId="{4955F760-6DF2-415A-A73D-F81F7FEF421F}" type="sibTrans" cxnId="{C57E56DA-9684-4678-A7E6-DF995BC0FC55}">
      <dgm:prSet/>
      <dgm:spPr/>
      <dgm:t>
        <a:bodyPr/>
        <a:lstStyle/>
        <a:p>
          <a:endParaRPr lang="de-DE"/>
        </a:p>
      </dgm:t>
    </dgm:pt>
    <dgm:pt modelId="{27F8D4AA-73BD-4BBE-9CA5-A474F0DB2511}">
      <dgm:prSet phldrT="[Text]" custT="1"/>
      <dgm:spPr>
        <a:solidFill>
          <a:srgbClr val="CADA84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Umwelt</a:t>
          </a:r>
        </a:p>
      </dgm:t>
    </dgm:pt>
    <dgm:pt modelId="{9B165544-781F-40D4-B229-4C72E2DD8AEC}" type="parTrans" cxnId="{8585595A-B197-4803-B403-C9F05F65034D}">
      <dgm:prSet/>
      <dgm:spPr/>
      <dgm:t>
        <a:bodyPr/>
        <a:lstStyle/>
        <a:p>
          <a:endParaRPr lang="de-DE"/>
        </a:p>
      </dgm:t>
    </dgm:pt>
    <dgm:pt modelId="{09D70A44-4A76-4667-8490-4649AE74D1AC}" type="sibTrans" cxnId="{8585595A-B197-4803-B403-C9F05F65034D}">
      <dgm:prSet/>
      <dgm:spPr/>
      <dgm:t>
        <a:bodyPr/>
        <a:lstStyle/>
        <a:p>
          <a:endParaRPr lang="de-DE"/>
        </a:p>
      </dgm:t>
    </dgm:pt>
    <dgm:pt modelId="{172AFD28-CA5A-4E02-9709-61177DDD1AF7}" type="pres">
      <dgm:prSet presAssocID="{D7FF09B2-146C-4480-96B2-16097B76FE7A}" presName="compositeShape" presStyleCnt="0">
        <dgm:presLayoutVars>
          <dgm:chMax val="7"/>
          <dgm:dir/>
          <dgm:resizeHandles val="exact"/>
        </dgm:presLayoutVars>
      </dgm:prSet>
      <dgm:spPr/>
    </dgm:pt>
    <dgm:pt modelId="{D2DF0DCB-9CBB-4B3B-9E59-9BD155F0023D}" type="pres">
      <dgm:prSet presAssocID="{507DE4DB-8CF5-40BD-B375-1489991291D9}" presName="circ1" presStyleLbl="vennNode1" presStyleIdx="0" presStyleCnt="3" custLinFactNeighborX="603" custLinFactNeighborY="-9683"/>
      <dgm:spPr/>
    </dgm:pt>
    <dgm:pt modelId="{DBE52150-2BC9-488C-B439-9683F360293A}" type="pres">
      <dgm:prSet presAssocID="{507DE4DB-8CF5-40BD-B375-1489991291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84B7F4C-F1B5-4386-B4C4-07FBAEB3D355}" type="pres">
      <dgm:prSet presAssocID="{831A5898-CC10-4A21-B0E0-FF9C46A787A8}" presName="circ2" presStyleLbl="vennNode1" presStyleIdx="1" presStyleCnt="3" custLinFactNeighborX="-6288" custLinFactNeighborY="-12592"/>
      <dgm:spPr/>
    </dgm:pt>
    <dgm:pt modelId="{50CFBA7B-14B3-4EDA-9BCF-9A916050AC4A}" type="pres">
      <dgm:prSet presAssocID="{831A5898-CC10-4A21-B0E0-FF9C46A787A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B87BF1D-CCAE-4FE6-B68D-5DFECDDC6EA3}" type="pres">
      <dgm:prSet presAssocID="{27F8D4AA-73BD-4BBE-9CA5-A474F0DB2511}" presName="circ3" presStyleLbl="vennNode1" presStyleIdx="2" presStyleCnt="3" custLinFactNeighborX="-8911" custLinFactNeighborY="-15186"/>
      <dgm:spPr/>
    </dgm:pt>
    <dgm:pt modelId="{03C2431D-B6AD-4B38-A239-4F492EDE4BC7}" type="pres">
      <dgm:prSet presAssocID="{27F8D4AA-73BD-4BBE-9CA5-A474F0DB251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C179A133-BDAC-4B08-B44A-733A8EE13AB7}" type="presOf" srcId="{507DE4DB-8CF5-40BD-B375-1489991291D9}" destId="{DBE52150-2BC9-488C-B439-9683F360293A}" srcOrd="1" destOrd="0" presId="urn:microsoft.com/office/officeart/2005/8/layout/venn1"/>
    <dgm:cxn modelId="{8585595A-B197-4803-B403-C9F05F65034D}" srcId="{D7FF09B2-146C-4480-96B2-16097B76FE7A}" destId="{27F8D4AA-73BD-4BBE-9CA5-A474F0DB2511}" srcOrd="2" destOrd="0" parTransId="{9B165544-781F-40D4-B229-4C72E2DD8AEC}" sibTransId="{09D70A44-4A76-4667-8490-4649AE74D1AC}"/>
    <dgm:cxn modelId="{1C97BA90-7CFA-49A4-B094-89B8E70B6DF5}" type="presOf" srcId="{831A5898-CC10-4A21-B0E0-FF9C46A787A8}" destId="{50CFBA7B-14B3-4EDA-9BCF-9A916050AC4A}" srcOrd="1" destOrd="0" presId="urn:microsoft.com/office/officeart/2005/8/layout/venn1"/>
    <dgm:cxn modelId="{061699A0-38E4-476E-9225-25E2107867D9}" type="presOf" srcId="{27F8D4AA-73BD-4BBE-9CA5-A474F0DB2511}" destId="{BB87BF1D-CCAE-4FE6-B68D-5DFECDDC6EA3}" srcOrd="0" destOrd="0" presId="urn:microsoft.com/office/officeart/2005/8/layout/venn1"/>
    <dgm:cxn modelId="{5B16ADAA-46F2-4968-A0AA-E68096DF4A12}" srcId="{D7FF09B2-146C-4480-96B2-16097B76FE7A}" destId="{507DE4DB-8CF5-40BD-B375-1489991291D9}" srcOrd="0" destOrd="0" parTransId="{DF1B110B-F6ED-45EA-87F7-7C8DBDAFCEE5}" sibTransId="{9F497AD5-8F50-4A33-90C2-A2189EB5AD5E}"/>
    <dgm:cxn modelId="{5DED95B6-20C8-4165-AD6D-AEDC45A3F84A}" type="presOf" srcId="{507DE4DB-8CF5-40BD-B375-1489991291D9}" destId="{D2DF0DCB-9CBB-4B3B-9E59-9BD155F0023D}" srcOrd="0" destOrd="0" presId="urn:microsoft.com/office/officeart/2005/8/layout/venn1"/>
    <dgm:cxn modelId="{11FEB1D8-03C9-4B38-8E40-F96E04D08B8C}" type="presOf" srcId="{27F8D4AA-73BD-4BBE-9CA5-A474F0DB2511}" destId="{03C2431D-B6AD-4B38-A239-4F492EDE4BC7}" srcOrd="1" destOrd="0" presId="urn:microsoft.com/office/officeart/2005/8/layout/venn1"/>
    <dgm:cxn modelId="{C57E56DA-9684-4678-A7E6-DF995BC0FC55}" srcId="{D7FF09B2-146C-4480-96B2-16097B76FE7A}" destId="{831A5898-CC10-4A21-B0E0-FF9C46A787A8}" srcOrd="1" destOrd="0" parTransId="{07D51781-1BC1-4D9A-A7A1-1165E85C4E3C}" sibTransId="{4955F760-6DF2-415A-A73D-F81F7FEF421F}"/>
    <dgm:cxn modelId="{697641DB-380B-4028-BB76-EEEBAB31CC5A}" type="presOf" srcId="{831A5898-CC10-4A21-B0E0-FF9C46A787A8}" destId="{A84B7F4C-F1B5-4386-B4C4-07FBAEB3D355}" srcOrd="0" destOrd="0" presId="urn:microsoft.com/office/officeart/2005/8/layout/venn1"/>
    <dgm:cxn modelId="{B4813DFF-8AC8-4EAB-B7A9-90A84C83E234}" type="presOf" srcId="{D7FF09B2-146C-4480-96B2-16097B76FE7A}" destId="{172AFD28-CA5A-4E02-9709-61177DDD1AF7}" srcOrd="0" destOrd="0" presId="urn:microsoft.com/office/officeart/2005/8/layout/venn1"/>
    <dgm:cxn modelId="{72D74180-4C66-4A1A-AE04-8EF22B7485FE}" type="presParOf" srcId="{172AFD28-CA5A-4E02-9709-61177DDD1AF7}" destId="{D2DF0DCB-9CBB-4B3B-9E59-9BD155F0023D}" srcOrd="0" destOrd="0" presId="urn:microsoft.com/office/officeart/2005/8/layout/venn1"/>
    <dgm:cxn modelId="{E042B497-DE5D-4182-B1D6-3A5C7DA58249}" type="presParOf" srcId="{172AFD28-CA5A-4E02-9709-61177DDD1AF7}" destId="{DBE52150-2BC9-488C-B439-9683F360293A}" srcOrd="1" destOrd="0" presId="urn:microsoft.com/office/officeart/2005/8/layout/venn1"/>
    <dgm:cxn modelId="{15E49E13-4148-4B08-8803-7C4198CC5EFB}" type="presParOf" srcId="{172AFD28-CA5A-4E02-9709-61177DDD1AF7}" destId="{A84B7F4C-F1B5-4386-B4C4-07FBAEB3D355}" srcOrd="2" destOrd="0" presId="urn:microsoft.com/office/officeart/2005/8/layout/venn1"/>
    <dgm:cxn modelId="{A44CF628-605B-4EE3-870C-27927F5DDFE6}" type="presParOf" srcId="{172AFD28-CA5A-4E02-9709-61177DDD1AF7}" destId="{50CFBA7B-14B3-4EDA-9BCF-9A916050AC4A}" srcOrd="3" destOrd="0" presId="urn:microsoft.com/office/officeart/2005/8/layout/venn1"/>
    <dgm:cxn modelId="{833B6F1D-C515-4294-B004-459394485FCB}" type="presParOf" srcId="{172AFD28-CA5A-4E02-9709-61177DDD1AF7}" destId="{BB87BF1D-CCAE-4FE6-B68D-5DFECDDC6EA3}" srcOrd="4" destOrd="0" presId="urn:microsoft.com/office/officeart/2005/8/layout/venn1"/>
    <dgm:cxn modelId="{29BBF308-70F4-411C-8FD7-AD1F3C2461DE}" type="presParOf" srcId="{172AFD28-CA5A-4E02-9709-61177DDD1AF7}" destId="{03C2431D-B6AD-4B38-A239-4F492EDE4BC7}" srcOrd="5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FF09B2-146C-4480-96B2-16097B76FE7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07DE4DB-8CF5-40BD-B375-1489991291D9}">
      <dgm:prSet phldrT="[Text]" custT="1"/>
      <dgm:spPr>
        <a:solidFill>
          <a:srgbClr val="97B616">
            <a:alpha val="50000"/>
          </a:srgbClr>
        </a:solidFill>
      </dgm:spPr>
      <dgm:t>
        <a:bodyPr/>
        <a:lstStyle/>
        <a:p>
          <a:r>
            <a:rPr lang="de-DE" sz="18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Person</a:t>
          </a:r>
        </a:p>
      </dgm:t>
    </dgm:pt>
    <dgm:pt modelId="{DF1B110B-F6ED-45EA-87F7-7C8DBDAFCEE5}" type="parTrans" cxnId="{5B16ADAA-46F2-4968-A0AA-E68096DF4A12}">
      <dgm:prSet/>
      <dgm:spPr/>
      <dgm:t>
        <a:bodyPr/>
        <a:lstStyle/>
        <a:p>
          <a:endParaRPr lang="de-DE" sz="1800"/>
        </a:p>
      </dgm:t>
    </dgm:pt>
    <dgm:pt modelId="{9F497AD5-8F50-4A33-90C2-A2189EB5AD5E}" type="sibTrans" cxnId="{5B16ADAA-46F2-4968-A0AA-E68096DF4A12}">
      <dgm:prSet/>
      <dgm:spPr/>
      <dgm:t>
        <a:bodyPr/>
        <a:lstStyle/>
        <a:p>
          <a:endParaRPr lang="de-DE" sz="1800"/>
        </a:p>
      </dgm:t>
    </dgm:pt>
    <dgm:pt modelId="{831A5898-CC10-4A21-B0E0-FF9C46A787A8}">
      <dgm:prSet phldrT="[Text]" custT="1"/>
      <dgm:spPr>
        <a:solidFill>
          <a:srgbClr val="F39200">
            <a:alpha val="50000"/>
          </a:srgbClr>
        </a:solidFill>
      </dgm:spPr>
      <dgm:t>
        <a:bodyPr/>
        <a:lstStyle/>
        <a:p>
          <a:r>
            <a:rPr lang="de-DE" sz="18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Hand-</a:t>
          </a:r>
          <a:r>
            <a:rPr lang="de-DE" sz="1800" dirty="0" err="1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lung</a:t>
          </a:r>
          <a:endParaRPr lang="de-DE" sz="1800" dirty="0">
            <a:solidFill>
              <a:srgbClr val="0033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7D51781-1BC1-4D9A-A7A1-1165E85C4E3C}" type="parTrans" cxnId="{C57E56DA-9684-4678-A7E6-DF995BC0FC55}">
      <dgm:prSet/>
      <dgm:spPr/>
      <dgm:t>
        <a:bodyPr/>
        <a:lstStyle/>
        <a:p>
          <a:endParaRPr lang="de-DE" sz="1800"/>
        </a:p>
      </dgm:t>
    </dgm:pt>
    <dgm:pt modelId="{4955F760-6DF2-415A-A73D-F81F7FEF421F}" type="sibTrans" cxnId="{C57E56DA-9684-4678-A7E6-DF995BC0FC55}">
      <dgm:prSet/>
      <dgm:spPr/>
      <dgm:t>
        <a:bodyPr/>
        <a:lstStyle/>
        <a:p>
          <a:endParaRPr lang="de-DE" sz="1800"/>
        </a:p>
      </dgm:t>
    </dgm:pt>
    <dgm:pt modelId="{27F8D4AA-73BD-4BBE-9CA5-A474F0DB2511}">
      <dgm:prSet phldrT="[Text]" custT="1"/>
      <dgm:spPr>
        <a:solidFill>
          <a:srgbClr val="CADA84">
            <a:alpha val="50000"/>
          </a:srgbClr>
        </a:solidFill>
      </dgm:spPr>
      <dgm:t>
        <a:bodyPr/>
        <a:lstStyle/>
        <a:p>
          <a:r>
            <a:rPr lang="de-DE" sz="18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Umwelt</a:t>
          </a:r>
        </a:p>
      </dgm:t>
    </dgm:pt>
    <dgm:pt modelId="{9B165544-781F-40D4-B229-4C72E2DD8AEC}" type="parTrans" cxnId="{8585595A-B197-4803-B403-C9F05F65034D}">
      <dgm:prSet/>
      <dgm:spPr/>
      <dgm:t>
        <a:bodyPr/>
        <a:lstStyle/>
        <a:p>
          <a:endParaRPr lang="de-DE" sz="1800"/>
        </a:p>
      </dgm:t>
    </dgm:pt>
    <dgm:pt modelId="{09D70A44-4A76-4667-8490-4649AE74D1AC}" type="sibTrans" cxnId="{8585595A-B197-4803-B403-C9F05F65034D}">
      <dgm:prSet/>
      <dgm:spPr/>
      <dgm:t>
        <a:bodyPr/>
        <a:lstStyle/>
        <a:p>
          <a:endParaRPr lang="de-DE" sz="1800"/>
        </a:p>
      </dgm:t>
    </dgm:pt>
    <dgm:pt modelId="{172AFD28-CA5A-4E02-9709-61177DDD1AF7}" type="pres">
      <dgm:prSet presAssocID="{D7FF09B2-146C-4480-96B2-16097B76FE7A}" presName="compositeShape" presStyleCnt="0">
        <dgm:presLayoutVars>
          <dgm:chMax val="7"/>
          <dgm:dir/>
          <dgm:resizeHandles val="exact"/>
        </dgm:presLayoutVars>
      </dgm:prSet>
      <dgm:spPr/>
    </dgm:pt>
    <dgm:pt modelId="{D2DF0DCB-9CBB-4B3B-9E59-9BD155F0023D}" type="pres">
      <dgm:prSet presAssocID="{507DE4DB-8CF5-40BD-B375-1489991291D9}" presName="circ1" presStyleLbl="vennNode1" presStyleIdx="0" presStyleCnt="3" custLinFactNeighborX="-6492" custLinFactNeighborY="-5416"/>
      <dgm:spPr/>
    </dgm:pt>
    <dgm:pt modelId="{DBE52150-2BC9-488C-B439-9683F360293A}" type="pres">
      <dgm:prSet presAssocID="{507DE4DB-8CF5-40BD-B375-1489991291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84B7F4C-F1B5-4386-B4C4-07FBAEB3D355}" type="pres">
      <dgm:prSet presAssocID="{831A5898-CC10-4A21-B0E0-FF9C46A787A8}" presName="circ2" presStyleLbl="vennNode1" presStyleIdx="1" presStyleCnt="3" custLinFactNeighborX="-10223" custLinFactNeighborY="-10005"/>
      <dgm:spPr/>
    </dgm:pt>
    <dgm:pt modelId="{50CFBA7B-14B3-4EDA-9BCF-9A916050AC4A}" type="pres">
      <dgm:prSet presAssocID="{831A5898-CC10-4A21-B0E0-FF9C46A787A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B87BF1D-CCAE-4FE6-B68D-5DFECDDC6EA3}" type="pres">
      <dgm:prSet presAssocID="{27F8D4AA-73BD-4BBE-9CA5-A474F0DB2511}" presName="circ3" presStyleLbl="vennNode1" presStyleIdx="2" presStyleCnt="3" custLinFactNeighborX="-8911" custLinFactNeighborY="-15186"/>
      <dgm:spPr/>
    </dgm:pt>
    <dgm:pt modelId="{03C2431D-B6AD-4B38-A239-4F492EDE4BC7}" type="pres">
      <dgm:prSet presAssocID="{27F8D4AA-73BD-4BBE-9CA5-A474F0DB251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D143625-E823-42D5-A44A-6BCDA7388E33}" type="presOf" srcId="{831A5898-CC10-4A21-B0E0-FF9C46A787A8}" destId="{A84B7F4C-F1B5-4386-B4C4-07FBAEB3D355}" srcOrd="0" destOrd="0" presId="urn:microsoft.com/office/officeart/2005/8/layout/venn1"/>
    <dgm:cxn modelId="{6915452B-E26B-47F9-921B-3430B80E7F16}" type="presOf" srcId="{D7FF09B2-146C-4480-96B2-16097B76FE7A}" destId="{172AFD28-CA5A-4E02-9709-61177DDD1AF7}" srcOrd="0" destOrd="0" presId="urn:microsoft.com/office/officeart/2005/8/layout/venn1"/>
    <dgm:cxn modelId="{28991752-D821-4EEF-AABC-3D91A72A510B}" type="presOf" srcId="{507DE4DB-8CF5-40BD-B375-1489991291D9}" destId="{D2DF0DCB-9CBB-4B3B-9E59-9BD155F0023D}" srcOrd="0" destOrd="0" presId="urn:microsoft.com/office/officeart/2005/8/layout/venn1"/>
    <dgm:cxn modelId="{8585595A-B197-4803-B403-C9F05F65034D}" srcId="{D7FF09B2-146C-4480-96B2-16097B76FE7A}" destId="{27F8D4AA-73BD-4BBE-9CA5-A474F0DB2511}" srcOrd="2" destOrd="0" parTransId="{9B165544-781F-40D4-B229-4C72E2DD8AEC}" sibTransId="{09D70A44-4A76-4667-8490-4649AE74D1AC}"/>
    <dgm:cxn modelId="{9CA0FB5E-8C24-4157-8EC4-E9FDE5A2EB25}" type="presOf" srcId="{507DE4DB-8CF5-40BD-B375-1489991291D9}" destId="{DBE52150-2BC9-488C-B439-9683F360293A}" srcOrd="1" destOrd="0" presId="urn:microsoft.com/office/officeart/2005/8/layout/venn1"/>
    <dgm:cxn modelId="{CE360980-AE4E-40CA-83EC-A7619EE9D7FF}" type="presOf" srcId="{27F8D4AA-73BD-4BBE-9CA5-A474F0DB2511}" destId="{BB87BF1D-CCAE-4FE6-B68D-5DFECDDC6EA3}" srcOrd="0" destOrd="0" presId="urn:microsoft.com/office/officeart/2005/8/layout/venn1"/>
    <dgm:cxn modelId="{607BDA93-BB8F-4702-94C8-DE8307E0570D}" type="presOf" srcId="{27F8D4AA-73BD-4BBE-9CA5-A474F0DB2511}" destId="{03C2431D-B6AD-4B38-A239-4F492EDE4BC7}" srcOrd="1" destOrd="0" presId="urn:microsoft.com/office/officeart/2005/8/layout/venn1"/>
    <dgm:cxn modelId="{5B16ADAA-46F2-4968-A0AA-E68096DF4A12}" srcId="{D7FF09B2-146C-4480-96B2-16097B76FE7A}" destId="{507DE4DB-8CF5-40BD-B375-1489991291D9}" srcOrd="0" destOrd="0" parTransId="{DF1B110B-F6ED-45EA-87F7-7C8DBDAFCEE5}" sibTransId="{9F497AD5-8F50-4A33-90C2-A2189EB5AD5E}"/>
    <dgm:cxn modelId="{DEBE1CB3-1EFE-4B16-AEF2-1267509B3C6A}" type="presOf" srcId="{831A5898-CC10-4A21-B0E0-FF9C46A787A8}" destId="{50CFBA7B-14B3-4EDA-9BCF-9A916050AC4A}" srcOrd="1" destOrd="0" presId="urn:microsoft.com/office/officeart/2005/8/layout/venn1"/>
    <dgm:cxn modelId="{C57E56DA-9684-4678-A7E6-DF995BC0FC55}" srcId="{D7FF09B2-146C-4480-96B2-16097B76FE7A}" destId="{831A5898-CC10-4A21-B0E0-FF9C46A787A8}" srcOrd="1" destOrd="0" parTransId="{07D51781-1BC1-4D9A-A7A1-1165E85C4E3C}" sibTransId="{4955F760-6DF2-415A-A73D-F81F7FEF421F}"/>
    <dgm:cxn modelId="{A227CF43-BD34-4CFA-ACBD-81FA3470190C}" type="presParOf" srcId="{172AFD28-CA5A-4E02-9709-61177DDD1AF7}" destId="{D2DF0DCB-9CBB-4B3B-9E59-9BD155F0023D}" srcOrd="0" destOrd="0" presId="urn:microsoft.com/office/officeart/2005/8/layout/venn1"/>
    <dgm:cxn modelId="{A629AF2B-7C2E-4280-A19E-803C2B3A2647}" type="presParOf" srcId="{172AFD28-CA5A-4E02-9709-61177DDD1AF7}" destId="{DBE52150-2BC9-488C-B439-9683F360293A}" srcOrd="1" destOrd="0" presId="urn:microsoft.com/office/officeart/2005/8/layout/venn1"/>
    <dgm:cxn modelId="{B0C1B1A7-5C0C-41A8-852B-C2DD1E5F3EE3}" type="presParOf" srcId="{172AFD28-CA5A-4E02-9709-61177DDD1AF7}" destId="{A84B7F4C-F1B5-4386-B4C4-07FBAEB3D355}" srcOrd="2" destOrd="0" presId="urn:microsoft.com/office/officeart/2005/8/layout/venn1"/>
    <dgm:cxn modelId="{4ED3AEA5-689C-4FE0-8BFA-6884A424E6A0}" type="presParOf" srcId="{172AFD28-CA5A-4E02-9709-61177DDD1AF7}" destId="{50CFBA7B-14B3-4EDA-9BCF-9A916050AC4A}" srcOrd="3" destOrd="0" presId="urn:microsoft.com/office/officeart/2005/8/layout/venn1"/>
    <dgm:cxn modelId="{EBE4B8D0-2622-4CB9-B408-B017F7A6F6A6}" type="presParOf" srcId="{172AFD28-CA5A-4E02-9709-61177DDD1AF7}" destId="{BB87BF1D-CCAE-4FE6-B68D-5DFECDDC6EA3}" srcOrd="4" destOrd="0" presId="urn:microsoft.com/office/officeart/2005/8/layout/venn1"/>
    <dgm:cxn modelId="{FF60130A-670A-4C76-99D4-9EE0956F45AA}" type="presParOf" srcId="{172AFD28-CA5A-4E02-9709-61177DDD1AF7}" destId="{03C2431D-B6AD-4B38-A239-4F492EDE4BC7}" srcOrd="5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301A9E-8EB2-4164-904E-451FF78CED26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D79C3AC1-3017-492A-BD3A-815504A8B849}">
      <dgm:prSet phldrT="[Text]"/>
      <dgm:spPr>
        <a:solidFill>
          <a:srgbClr val="588725"/>
        </a:solidFill>
      </dgm:spPr>
      <dgm:t>
        <a:bodyPr/>
        <a:lstStyle/>
        <a:p>
          <a:r>
            <a:rPr lang="de-AT" dirty="0"/>
            <a:t>Lehre</a:t>
          </a:r>
        </a:p>
      </dgm:t>
    </dgm:pt>
    <dgm:pt modelId="{6BFFC152-13C4-4246-AA1A-9C3419250125}" type="parTrans" cxnId="{CB30DAAA-F1AC-41A4-9A7E-AF1B947DC0E6}">
      <dgm:prSet/>
      <dgm:spPr/>
      <dgm:t>
        <a:bodyPr/>
        <a:lstStyle/>
        <a:p>
          <a:endParaRPr lang="de-AT"/>
        </a:p>
      </dgm:t>
    </dgm:pt>
    <dgm:pt modelId="{D878036D-E386-4DA9-89DF-E7DDE7554B5A}" type="sibTrans" cxnId="{CB30DAAA-F1AC-41A4-9A7E-AF1B947DC0E6}">
      <dgm:prSet/>
      <dgm:spPr/>
      <dgm:t>
        <a:bodyPr/>
        <a:lstStyle/>
        <a:p>
          <a:endParaRPr lang="de-AT"/>
        </a:p>
      </dgm:t>
    </dgm:pt>
    <dgm:pt modelId="{DDFC4DCB-6240-4ED8-96BE-5D543D5F7179}">
      <dgm:prSet phldrT="[Text]"/>
      <dgm:spPr>
        <a:solidFill>
          <a:srgbClr val="588725"/>
        </a:solidFill>
        <a:ln>
          <a:solidFill>
            <a:srgbClr val="B4DE86"/>
          </a:solidFill>
        </a:ln>
        <a:effectLst>
          <a:outerShdw blurRad="50800" dist="50800" dir="5400000" algn="ctr" rotWithShape="0">
            <a:srgbClr val="B4DE86"/>
          </a:outerShdw>
        </a:effectLst>
      </dgm:spPr>
      <dgm:t>
        <a:bodyPr/>
        <a:lstStyle/>
        <a:p>
          <a:r>
            <a:rPr lang="de-AT" dirty="0"/>
            <a:t>Forschung</a:t>
          </a:r>
        </a:p>
      </dgm:t>
    </dgm:pt>
    <dgm:pt modelId="{E4E4F8D6-2875-4E6A-9C35-4C901667C39B}" type="parTrans" cxnId="{58B47AF2-0A99-4141-A2FE-731D0017CA09}">
      <dgm:prSet/>
      <dgm:spPr/>
      <dgm:t>
        <a:bodyPr/>
        <a:lstStyle/>
        <a:p>
          <a:endParaRPr lang="de-AT"/>
        </a:p>
      </dgm:t>
    </dgm:pt>
    <dgm:pt modelId="{F0B672B4-FC67-40DA-BCE1-28E946E88BA0}" type="sibTrans" cxnId="{58B47AF2-0A99-4141-A2FE-731D0017CA09}">
      <dgm:prSet/>
      <dgm:spPr/>
      <dgm:t>
        <a:bodyPr/>
        <a:lstStyle/>
        <a:p>
          <a:endParaRPr lang="de-AT"/>
        </a:p>
      </dgm:t>
    </dgm:pt>
    <dgm:pt modelId="{D34C1762-E123-4870-9577-87A7C54F223C}">
      <dgm:prSet phldrT="[Text]"/>
      <dgm:spPr>
        <a:solidFill>
          <a:srgbClr val="588725"/>
        </a:solidFill>
      </dgm:spPr>
      <dgm:t>
        <a:bodyPr/>
        <a:lstStyle/>
        <a:p>
          <a:r>
            <a:rPr lang="de-AT" dirty="0"/>
            <a:t>Praxis</a:t>
          </a:r>
        </a:p>
      </dgm:t>
    </dgm:pt>
    <dgm:pt modelId="{BCE83C33-3A5B-444F-B0E5-0B88B6B96C44}" type="parTrans" cxnId="{23391B2B-369A-4AD6-8050-FCF881AB87A6}">
      <dgm:prSet/>
      <dgm:spPr/>
      <dgm:t>
        <a:bodyPr/>
        <a:lstStyle/>
        <a:p>
          <a:endParaRPr lang="de-AT"/>
        </a:p>
      </dgm:t>
    </dgm:pt>
    <dgm:pt modelId="{2C265363-2004-424C-8473-CCD048E53E73}" type="sibTrans" cxnId="{23391B2B-369A-4AD6-8050-FCF881AB87A6}">
      <dgm:prSet/>
      <dgm:spPr/>
      <dgm:t>
        <a:bodyPr/>
        <a:lstStyle/>
        <a:p>
          <a:endParaRPr lang="de-AT"/>
        </a:p>
      </dgm:t>
    </dgm:pt>
    <dgm:pt modelId="{64D67DD3-3B31-4235-8575-B79E80A81D12}" type="pres">
      <dgm:prSet presAssocID="{F5301A9E-8EB2-4164-904E-451FF78CED26}" presName="compositeShape" presStyleCnt="0">
        <dgm:presLayoutVars>
          <dgm:chMax val="7"/>
          <dgm:dir/>
          <dgm:resizeHandles val="exact"/>
        </dgm:presLayoutVars>
      </dgm:prSet>
      <dgm:spPr/>
    </dgm:pt>
    <dgm:pt modelId="{5CE7D970-74FA-4472-B867-C31C58341886}" type="pres">
      <dgm:prSet presAssocID="{F5301A9E-8EB2-4164-904E-451FF78CED26}" presName="wedge1" presStyleLbl="node1" presStyleIdx="0" presStyleCnt="3" custLinFactNeighborX="282" custLinFactNeighborY="-2902"/>
      <dgm:spPr/>
    </dgm:pt>
    <dgm:pt modelId="{6BF99D48-F5AD-479A-80C4-76C48184C0E0}" type="pres">
      <dgm:prSet presAssocID="{F5301A9E-8EB2-4164-904E-451FF78CED26}" presName="dummy1a" presStyleCnt="0"/>
      <dgm:spPr/>
    </dgm:pt>
    <dgm:pt modelId="{B6E3EE1D-DC30-42CE-AAB7-BFBEEF832AAF}" type="pres">
      <dgm:prSet presAssocID="{F5301A9E-8EB2-4164-904E-451FF78CED26}" presName="dummy1b" presStyleCnt="0"/>
      <dgm:spPr/>
    </dgm:pt>
    <dgm:pt modelId="{DC28B701-702D-4A61-B89C-D2C93A28D52C}" type="pres">
      <dgm:prSet presAssocID="{F5301A9E-8EB2-4164-904E-451FF78CED2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8889C707-AE5A-4C51-9059-BD4DBA8313A5}" type="pres">
      <dgm:prSet presAssocID="{F5301A9E-8EB2-4164-904E-451FF78CED26}" presName="wedge2" presStyleLbl="node1" presStyleIdx="1" presStyleCnt="3"/>
      <dgm:spPr/>
    </dgm:pt>
    <dgm:pt modelId="{4E13F2B7-1444-4069-8EF2-5CB9CC30DA0B}" type="pres">
      <dgm:prSet presAssocID="{F5301A9E-8EB2-4164-904E-451FF78CED26}" presName="dummy2a" presStyleCnt="0"/>
      <dgm:spPr/>
    </dgm:pt>
    <dgm:pt modelId="{30B25FF8-1D67-4FFA-BB98-15F8D06C805A}" type="pres">
      <dgm:prSet presAssocID="{F5301A9E-8EB2-4164-904E-451FF78CED26}" presName="dummy2b" presStyleCnt="0"/>
      <dgm:spPr/>
    </dgm:pt>
    <dgm:pt modelId="{6EB18D34-3570-4A48-ADA2-E1080BD92CD7}" type="pres">
      <dgm:prSet presAssocID="{F5301A9E-8EB2-4164-904E-451FF78CED2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41319AB-A4D5-4965-B334-B5A38AE93459}" type="pres">
      <dgm:prSet presAssocID="{F5301A9E-8EB2-4164-904E-451FF78CED26}" presName="wedge3" presStyleLbl="node1" presStyleIdx="2" presStyleCnt="3" custLinFactNeighborX="-677" custLinFactNeighborY="-2309"/>
      <dgm:spPr/>
    </dgm:pt>
    <dgm:pt modelId="{ABC1DBE4-2A63-44E3-B59F-C5C02AB1C82E}" type="pres">
      <dgm:prSet presAssocID="{F5301A9E-8EB2-4164-904E-451FF78CED26}" presName="dummy3a" presStyleCnt="0"/>
      <dgm:spPr/>
    </dgm:pt>
    <dgm:pt modelId="{30D0DB7A-87BD-471D-BDB3-C0437F675E82}" type="pres">
      <dgm:prSet presAssocID="{F5301A9E-8EB2-4164-904E-451FF78CED26}" presName="dummy3b" presStyleCnt="0"/>
      <dgm:spPr/>
    </dgm:pt>
    <dgm:pt modelId="{AD2FAF16-FFEA-45C7-8A99-166612D112C7}" type="pres">
      <dgm:prSet presAssocID="{F5301A9E-8EB2-4164-904E-451FF78CED2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3F9DD5FD-0B87-4E39-B5C5-EE21C2AEE0BF}" type="pres">
      <dgm:prSet presAssocID="{D878036D-E386-4DA9-89DF-E7DDE7554B5A}" presName="arrowWedge1" presStyleLbl="fgSibTrans2D1" presStyleIdx="0" presStyleCnt="3"/>
      <dgm:spPr>
        <a:solidFill>
          <a:srgbClr val="B4DE86"/>
        </a:solidFill>
        <a:ln>
          <a:solidFill>
            <a:srgbClr val="B4DE86"/>
          </a:solidFill>
        </a:ln>
        <a:effectLst>
          <a:outerShdw blurRad="50800" dist="50800" dir="5400000" algn="ctr" rotWithShape="0">
            <a:srgbClr val="B4DE86"/>
          </a:outerShdw>
        </a:effectLst>
      </dgm:spPr>
    </dgm:pt>
    <dgm:pt modelId="{8A72EE92-3EE0-41E2-9659-972F8275F37D}" type="pres">
      <dgm:prSet presAssocID="{F0B672B4-FC67-40DA-BCE1-28E946E88BA0}" presName="arrowWedge2" presStyleLbl="fgSibTrans2D1" presStyleIdx="1" presStyleCnt="3" custLinFactNeighborX="344" custLinFactNeighborY="-392"/>
      <dgm:spPr>
        <a:solidFill>
          <a:srgbClr val="B4DE86"/>
        </a:solidFill>
      </dgm:spPr>
    </dgm:pt>
    <dgm:pt modelId="{B698279E-F7CB-4217-914E-C8B14779F1CD}" type="pres">
      <dgm:prSet presAssocID="{2C265363-2004-424C-8473-CCD048E53E73}" presName="arrowWedge3" presStyleLbl="fgSibTrans2D1" presStyleIdx="2" presStyleCnt="3"/>
      <dgm:spPr>
        <a:solidFill>
          <a:srgbClr val="B4DE86"/>
        </a:solidFill>
        <a:ln>
          <a:solidFill>
            <a:srgbClr val="B4DE86"/>
          </a:solidFill>
        </a:ln>
        <a:effectLst>
          <a:outerShdw blurRad="50800" dist="50800" dir="5400000" algn="ctr" rotWithShape="0">
            <a:srgbClr val="B4DE86"/>
          </a:outerShdw>
        </a:effectLst>
      </dgm:spPr>
    </dgm:pt>
  </dgm:ptLst>
  <dgm:cxnLst>
    <dgm:cxn modelId="{23391B2B-369A-4AD6-8050-FCF881AB87A6}" srcId="{F5301A9E-8EB2-4164-904E-451FF78CED26}" destId="{D34C1762-E123-4870-9577-87A7C54F223C}" srcOrd="2" destOrd="0" parTransId="{BCE83C33-3A5B-444F-B0E5-0B88B6B96C44}" sibTransId="{2C265363-2004-424C-8473-CCD048E53E73}"/>
    <dgm:cxn modelId="{5DED0065-E519-43DF-938D-68842FB1F5E4}" type="presOf" srcId="{DDFC4DCB-6240-4ED8-96BE-5D543D5F7179}" destId="{6EB18D34-3570-4A48-ADA2-E1080BD92CD7}" srcOrd="1" destOrd="0" presId="urn:microsoft.com/office/officeart/2005/8/layout/cycle8"/>
    <dgm:cxn modelId="{7E053283-684A-4E7B-9095-3C5F67BC014A}" type="presOf" srcId="{DDFC4DCB-6240-4ED8-96BE-5D543D5F7179}" destId="{8889C707-AE5A-4C51-9059-BD4DBA8313A5}" srcOrd="0" destOrd="0" presId="urn:microsoft.com/office/officeart/2005/8/layout/cycle8"/>
    <dgm:cxn modelId="{8C02E6A2-774E-429F-A87B-C2F9677B66FD}" type="presOf" srcId="{D34C1762-E123-4870-9577-87A7C54F223C}" destId="{D41319AB-A4D5-4965-B334-B5A38AE93459}" srcOrd="0" destOrd="0" presId="urn:microsoft.com/office/officeart/2005/8/layout/cycle8"/>
    <dgm:cxn modelId="{2F76A3AA-F612-496C-BBCD-EFBBA527795C}" type="presOf" srcId="{D79C3AC1-3017-492A-BD3A-815504A8B849}" destId="{5CE7D970-74FA-4472-B867-C31C58341886}" srcOrd="0" destOrd="0" presId="urn:microsoft.com/office/officeart/2005/8/layout/cycle8"/>
    <dgm:cxn modelId="{CB30DAAA-F1AC-41A4-9A7E-AF1B947DC0E6}" srcId="{F5301A9E-8EB2-4164-904E-451FF78CED26}" destId="{D79C3AC1-3017-492A-BD3A-815504A8B849}" srcOrd="0" destOrd="0" parTransId="{6BFFC152-13C4-4246-AA1A-9C3419250125}" sibTransId="{D878036D-E386-4DA9-89DF-E7DDE7554B5A}"/>
    <dgm:cxn modelId="{029604D1-4385-423D-8CD4-E42C2FB5658E}" type="presOf" srcId="{D34C1762-E123-4870-9577-87A7C54F223C}" destId="{AD2FAF16-FFEA-45C7-8A99-166612D112C7}" srcOrd="1" destOrd="0" presId="urn:microsoft.com/office/officeart/2005/8/layout/cycle8"/>
    <dgm:cxn modelId="{30A3F5E1-0F8E-4732-8592-68EE473B9D41}" type="presOf" srcId="{D79C3AC1-3017-492A-BD3A-815504A8B849}" destId="{DC28B701-702D-4A61-B89C-D2C93A28D52C}" srcOrd="1" destOrd="0" presId="urn:microsoft.com/office/officeart/2005/8/layout/cycle8"/>
    <dgm:cxn modelId="{58B47AF2-0A99-4141-A2FE-731D0017CA09}" srcId="{F5301A9E-8EB2-4164-904E-451FF78CED26}" destId="{DDFC4DCB-6240-4ED8-96BE-5D543D5F7179}" srcOrd="1" destOrd="0" parTransId="{E4E4F8D6-2875-4E6A-9C35-4C901667C39B}" sibTransId="{F0B672B4-FC67-40DA-BCE1-28E946E88BA0}"/>
    <dgm:cxn modelId="{A0F7A9FE-D2E3-438C-BA61-C675E2FA80CF}" type="presOf" srcId="{F5301A9E-8EB2-4164-904E-451FF78CED26}" destId="{64D67DD3-3B31-4235-8575-B79E80A81D12}" srcOrd="0" destOrd="0" presId="urn:microsoft.com/office/officeart/2005/8/layout/cycle8"/>
    <dgm:cxn modelId="{7B4DD8C6-35C4-45A7-BEB7-3D3847704B9D}" type="presParOf" srcId="{64D67DD3-3B31-4235-8575-B79E80A81D12}" destId="{5CE7D970-74FA-4472-B867-C31C58341886}" srcOrd="0" destOrd="0" presId="urn:microsoft.com/office/officeart/2005/8/layout/cycle8"/>
    <dgm:cxn modelId="{F98AE2FB-B8AA-4AF6-85ED-7540FE673D1A}" type="presParOf" srcId="{64D67DD3-3B31-4235-8575-B79E80A81D12}" destId="{6BF99D48-F5AD-479A-80C4-76C48184C0E0}" srcOrd="1" destOrd="0" presId="urn:microsoft.com/office/officeart/2005/8/layout/cycle8"/>
    <dgm:cxn modelId="{0F1953E1-9D43-4D3E-8927-A815BC1C7C94}" type="presParOf" srcId="{64D67DD3-3B31-4235-8575-B79E80A81D12}" destId="{B6E3EE1D-DC30-42CE-AAB7-BFBEEF832AAF}" srcOrd="2" destOrd="0" presId="urn:microsoft.com/office/officeart/2005/8/layout/cycle8"/>
    <dgm:cxn modelId="{198E1BA5-F92C-497A-8D86-FCDAD54AAC29}" type="presParOf" srcId="{64D67DD3-3B31-4235-8575-B79E80A81D12}" destId="{DC28B701-702D-4A61-B89C-D2C93A28D52C}" srcOrd="3" destOrd="0" presId="urn:microsoft.com/office/officeart/2005/8/layout/cycle8"/>
    <dgm:cxn modelId="{5694A820-44FE-43AF-BB50-9F347E88D989}" type="presParOf" srcId="{64D67DD3-3B31-4235-8575-B79E80A81D12}" destId="{8889C707-AE5A-4C51-9059-BD4DBA8313A5}" srcOrd="4" destOrd="0" presId="urn:microsoft.com/office/officeart/2005/8/layout/cycle8"/>
    <dgm:cxn modelId="{99A8CCEC-B770-4BCB-934F-53C8FD6D1730}" type="presParOf" srcId="{64D67DD3-3B31-4235-8575-B79E80A81D12}" destId="{4E13F2B7-1444-4069-8EF2-5CB9CC30DA0B}" srcOrd="5" destOrd="0" presId="urn:microsoft.com/office/officeart/2005/8/layout/cycle8"/>
    <dgm:cxn modelId="{40D5B72A-F5B2-46F2-91A8-BE20C968A1DE}" type="presParOf" srcId="{64D67DD3-3B31-4235-8575-B79E80A81D12}" destId="{30B25FF8-1D67-4FFA-BB98-15F8D06C805A}" srcOrd="6" destOrd="0" presId="urn:microsoft.com/office/officeart/2005/8/layout/cycle8"/>
    <dgm:cxn modelId="{5B84D1DD-1026-4BA4-8EF0-A0596FAFC6FE}" type="presParOf" srcId="{64D67DD3-3B31-4235-8575-B79E80A81D12}" destId="{6EB18D34-3570-4A48-ADA2-E1080BD92CD7}" srcOrd="7" destOrd="0" presId="urn:microsoft.com/office/officeart/2005/8/layout/cycle8"/>
    <dgm:cxn modelId="{45DB5881-ACF6-4E7B-8782-5EAC412A3978}" type="presParOf" srcId="{64D67DD3-3B31-4235-8575-B79E80A81D12}" destId="{D41319AB-A4D5-4965-B334-B5A38AE93459}" srcOrd="8" destOrd="0" presId="urn:microsoft.com/office/officeart/2005/8/layout/cycle8"/>
    <dgm:cxn modelId="{17761A70-037A-4F53-ABC4-CCD8601E3B88}" type="presParOf" srcId="{64D67DD3-3B31-4235-8575-B79E80A81D12}" destId="{ABC1DBE4-2A63-44E3-B59F-C5C02AB1C82E}" srcOrd="9" destOrd="0" presId="urn:microsoft.com/office/officeart/2005/8/layout/cycle8"/>
    <dgm:cxn modelId="{D1C7406D-903D-4635-8029-3C0E86C55372}" type="presParOf" srcId="{64D67DD3-3B31-4235-8575-B79E80A81D12}" destId="{30D0DB7A-87BD-471D-BDB3-C0437F675E82}" srcOrd="10" destOrd="0" presId="urn:microsoft.com/office/officeart/2005/8/layout/cycle8"/>
    <dgm:cxn modelId="{8327BD94-5ECD-4B35-ADB2-ACA041ABDAAF}" type="presParOf" srcId="{64D67DD3-3B31-4235-8575-B79E80A81D12}" destId="{AD2FAF16-FFEA-45C7-8A99-166612D112C7}" srcOrd="11" destOrd="0" presId="urn:microsoft.com/office/officeart/2005/8/layout/cycle8"/>
    <dgm:cxn modelId="{F544E73D-33B8-4864-95BA-380A2847E0D6}" type="presParOf" srcId="{64D67DD3-3B31-4235-8575-B79E80A81D12}" destId="{3F9DD5FD-0B87-4E39-B5C5-EE21C2AEE0BF}" srcOrd="12" destOrd="0" presId="urn:microsoft.com/office/officeart/2005/8/layout/cycle8"/>
    <dgm:cxn modelId="{AEDEC9BB-114A-48B1-8D16-674C22982142}" type="presParOf" srcId="{64D67DD3-3B31-4235-8575-B79E80A81D12}" destId="{8A72EE92-3EE0-41E2-9659-972F8275F37D}" srcOrd="13" destOrd="0" presId="urn:microsoft.com/office/officeart/2005/8/layout/cycle8"/>
    <dgm:cxn modelId="{4679DA9B-50CC-4804-B41D-32EBDEF1EBD3}" type="presParOf" srcId="{64D67DD3-3B31-4235-8575-B79E80A81D12}" destId="{B698279E-F7CB-4217-914E-C8B14779F1CD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FF09B2-146C-4480-96B2-16097B76FE7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07DE4DB-8CF5-40BD-B375-1489991291D9}">
      <dgm:prSet phldrT="[Text]" custT="1"/>
      <dgm:spPr>
        <a:solidFill>
          <a:srgbClr val="97B616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Person</a:t>
          </a:r>
        </a:p>
      </dgm:t>
    </dgm:pt>
    <dgm:pt modelId="{DF1B110B-F6ED-45EA-87F7-7C8DBDAFCEE5}" type="parTrans" cxnId="{5B16ADAA-46F2-4968-A0AA-E68096DF4A12}">
      <dgm:prSet/>
      <dgm:spPr/>
      <dgm:t>
        <a:bodyPr/>
        <a:lstStyle/>
        <a:p>
          <a:endParaRPr lang="de-DE"/>
        </a:p>
      </dgm:t>
    </dgm:pt>
    <dgm:pt modelId="{9F497AD5-8F50-4A33-90C2-A2189EB5AD5E}" type="sibTrans" cxnId="{5B16ADAA-46F2-4968-A0AA-E68096DF4A12}">
      <dgm:prSet/>
      <dgm:spPr/>
      <dgm:t>
        <a:bodyPr/>
        <a:lstStyle/>
        <a:p>
          <a:endParaRPr lang="de-DE"/>
        </a:p>
      </dgm:t>
    </dgm:pt>
    <dgm:pt modelId="{831A5898-CC10-4A21-B0E0-FF9C46A787A8}">
      <dgm:prSet phldrT="[Text]" custT="1"/>
      <dgm:spPr>
        <a:solidFill>
          <a:srgbClr val="F39200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Handlung</a:t>
          </a:r>
        </a:p>
      </dgm:t>
    </dgm:pt>
    <dgm:pt modelId="{07D51781-1BC1-4D9A-A7A1-1165E85C4E3C}" type="parTrans" cxnId="{C57E56DA-9684-4678-A7E6-DF995BC0FC55}">
      <dgm:prSet/>
      <dgm:spPr/>
      <dgm:t>
        <a:bodyPr/>
        <a:lstStyle/>
        <a:p>
          <a:endParaRPr lang="de-DE"/>
        </a:p>
      </dgm:t>
    </dgm:pt>
    <dgm:pt modelId="{4955F760-6DF2-415A-A73D-F81F7FEF421F}" type="sibTrans" cxnId="{C57E56DA-9684-4678-A7E6-DF995BC0FC55}">
      <dgm:prSet/>
      <dgm:spPr/>
      <dgm:t>
        <a:bodyPr/>
        <a:lstStyle/>
        <a:p>
          <a:endParaRPr lang="de-DE"/>
        </a:p>
      </dgm:t>
    </dgm:pt>
    <dgm:pt modelId="{27F8D4AA-73BD-4BBE-9CA5-A474F0DB2511}">
      <dgm:prSet phldrT="[Text]" custT="1"/>
      <dgm:spPr>
        <a:solidFill>
          <a:srgbClr val="CADA84">
            <a:alpha val="50000"/>
          </a:srgbClr>
        </a:solidFill>
      </dgm:spPr>
      <dgm:t>
        <a:bodyPr/>
        <a:lstStyle/>
        <a:p>
          <a:r>
            <a:rPr lang="de-DE" sz="20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Umwelt</a:t>
          </a:r>
        </a:p>
      </dgm:t>
    </dgm:pt>
    <dgm:pt modelId="{9B165544-781F-40D4-B229-4C72E2DD8AEC}" type="parTrans" cxnId="{8585595A-B197-4803-B403-C9F05F65034D}">
      <dgm:prSet/>
      <dgm:spPr/>
      <dgm:t>
        <a:bodyPr/>
        <a:lstStyle/>
        <a:p>
          <a:endParaRPr lang="de-DE"/>
        </a:p>
      </dgm:t>
    </dgm:pt>
    <dgm:pt modelId="{09D70A44-4A76-4667-8490-4649AE74D1AC}" type="sibTrans" cxnId="{8585595A-B197-4803-B403-C9F05F65034D}">
      <dgm:prSet/>
      <dgm:spPr/>
      <dgm:t>
        <a:bodyPr/>
        <a:lstStyle/>
        <a:p>
          <a:endParaRPr lang="de-DE"/>
        </a:p>
      </dgm:t>
    </dgm:pt>
    <dgm:pt modelId="{172AFD28-CA5A-4E02-9709-61177DDD1AF7}" type="pres">
      <dgm:prSet presAssocID="{D7FF09B2-146C-4480-96B2-16097B76FE7A}" presName="compositeShape" presStyleCnt="0">
        <dgm:presLayoutVars>
          <dgm:chMax val="7"/>
          <dgm:dir/>
          <dgm:resizeHandles val="exact"/>
        </dgm:presLayoutVars>
      </dgm:prSet>
      <dgm:spPr/>
    </dgm:pt>
    <dgm:pt modelId="{D2DF0DCB-9CBB-4B3B-9E59-9BD155F0023D}" type="pres">
      <dgm:prSet presAssocID="{507DE4DB-8CF5-40BD-B375-1489991291D9}" presName="circ1" presStyleLbl="vennNode1" presStyleIdx="0" presStyleCnt="3" custLinFactNeighborX="-6492" custLinFactNeighborY="-5416"/>
      <dgm:spPr/>
    </dgm:pt>
    <dgm:pt modelId="{DBE52150-2BC9-488C-B439-9683F360293A}" type="pres">
      <dgm:prSet presAssocID="{507DE4DB-8CF5-40BD-B375-1489991291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84B7F4C-F1B5-4386-B4C4-07FBAEB3D355}" type="pres">
      <dgm:prSet presAssocID="{831A5898-CC10-4A21-B0E0-FF9C46A787A8}" presName="circ2" presStyleLbl="vennNode1" presStyleIdx="1" presStyleCnt="3" custLinFactNeighborX="-1282" custLinFactNeighborY="-12037"/>
      <dgm:spPr/>
    </dgm:pt>
    <dgm:pt modelId="{50CFBA7B-14B3-4EDA-9BCF-9A916050AC4A}" type="pres">
      <dgm:prSet presAssocID="{831A5898-CC10-4A21-B0E0-FF9C46A787A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B87BF1D-CCAE-4FE6-B68D-5DFECDDC6EA3}" type="pres">
      <dgm:prSet presAssocID="{27F8D4AA-73BD-4BBE-9CA5-A474F0DB2511}" presName="circ3" presStyleLbl="vennNode1" presStyleIdx="2" presStyleCnt="3" custLinFactNeighborX="-8911" custLinFactNeighborY="-15186"/>
      <dgm:spPr/>
    </dgm:pt>
    <dgm:pt modelId="{03C2431D-B6AD-4B38-A239-4F492EDE4BC7}" type="pres">
      <dgm:prSet presAssocID="{27F8D4AA-73BD-4BBE-9CA5-A474F0DB251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AEABE93E-C780-467B-841F-19618C862E73}" type="presOf" srcId="{27F8D4AA-73BD-4BBE-9CA5-A474F0DB2511}" destId="{03C2431D-B6AD-4B38-A239-4F492EDE4BC7}" srcOrd="1" destOrd="0" presId="urn:microsoft.com/office/officeart/2005/8/layout/venn1"/>
    <dgm:cxn modelId="{8585595A-B197-4803-B403-C9F05F65034D}" srcId="{D7FF09B2-146C-4480-96B2-16097B76FE7A}" destId="{27F8D4AA-73BD-4BBE-9CA5-A474F0DB2511}" srcOrd="2" destOrd="0" parTransId="{9B165544-781F-40D4-B229-4C72E2DD8AEC}" sibTransId="{09D70A44-4A76-4667-8490-4649AE74D1AC}"/>
    <dgm:cxn modelId="{4A60E55E-22A2-4197-987D-E3ABE20AEAA6}" type="presOf" srcId="{831A5898-CC10-4A21-B0E0-FF9C46A787A8}" destId="{A84B7F4C-F1B5-4386-B4C4-07FBAEB3D355}" srcOrd="0" destOrd="0" presId="urn:microsoft.com/office/officeart/2005/8/layout/venn1"/>
    <dgm:cxn modelId="{0A1645A7-4A6B-4C21-B622-5BD7D8C890D0}" type="presOf" srcId="{D7FF09B2-146C-4480-96B2-16097B76FE7A}" destId="{172AFD28-CA5A-4E02-9709-61177DDD1AF7}" srcOrd="0" destOrd="0" presId="urn:microsoft.com/office/officeart/2005/8/layout/venn1"/>
    <dgm:cxn modelId="{85688DA7-6915-4987-BDB4-26476FE231D1}" type="presOf" srcId="{27F8D4AA-73BD-4BBE-9CA5-A474F0DB2511}" destId="{BB87BF1D-CCAE-4FE6-B68D-5DFECDDC6EA3}" srcOrd="0" destOrd="0" presId="urn:microsoft.com/office/officeart/2005/8/layout/venn1"/>
    <dgm:cxn modelId="{5B16ADAA-46F2-4968-A0AA-E68096DF4A12}" srcId="{D7FF09B2-146C-4480-96B2-16097B76FE7A}" destId="{507DE4DB-8CF5-40BD-B375-1489991291D9}" srcOrd="0" destOrd="0" parTransId="{DF1B110B-F6ED-45EA-87F7-7C8DBDAFCEE5}" sibTransId="{9F497AD5-8F50-4A33-90C2-A2189EB5AD5E}"/>
    <dgm:cxn modelId="{AE6BB3AA-3B11-486E-A1DA-CFC479D2EED4}" type="presOf" srcId="{507DE4DB-8CF5-40BD-B375-1489991291D9}" destId="{DBE52150-2BC9-488C-B439-9683F360293A}" srcOrd="1" destOrd="0" presId="urn:microsoft.com/office/officeart/2005/8/layout/venn1"/>
    <dgm:cxn modelId="{B4F9BAAB-166B-470E-B826-F010DDE0F43C}" type="presOf" srcId="{507DE4DB-8CF5-40BD-B375-1489991291D9}" destId="{D2DF0DCB-9CBB-4B3B-9E59-9BD155F0023D}" srcOrd="0" destOrd="0" presId="urn:microsoft.com/office/officeart/2005/8/layout/venn1"/>
    <dgm:cxn modelId="{2C0D4DCB-6B39-482C-A5C3-60F13ED6ED25}" type="presOf" srcId="{831A5898-CC10-4A21-B0E0-FF9C46A787A8}" destId="{50CFBA7B-14B3-4EDA-9BCF-9A916050AC4A}" srcOrd="1" destOrd="0" presId="urn:microsoft.com/office/officeart/2005/8/layout/venn1"/>
    <dgm:cxn modelId="{C57E56DA-9684-4678-A7E6-DF995BC0FC55}" srcId="{D7FF09B2-146C-4480-96B2-16097B76FE7A}" destId="{831A5898-CC10-4A21-B0E0-FF9C46A787A8}" srcOrd="1" destOrd="0" parTransId="{07D51781-1BC1-4D9A-A7A1-1165E85C4E3C}" sibTransId="{4955F760-6DF2-415A-A73D-F81F7FEF421F}"/>
    <dgm:cxn modelId="{DF86104D-A760-4EAD-8623-984652BDBEA9}" type="presParOf" srcId="{172AFD28-CA5A-4E02-9709-61177DDD1AF7}" destId="{D2DF0DCB-9CBB-4B3B-9E59-9BD155F0023D}" srcOrd="0" destOrd="0" presId="urn:microsoft.com/office/officeart/2005/8/layout/venn1"/>
    <dgm:cxn modelId="{AACFF044-1BE8-4190-8AF0-FD87AF973E7B}" type="presParOf" srcId="{172AFD28-CA5A-4E02-9709-61177DDD1AF7}" destId="{DBE52150-2BC9-488C-B439-9683F360293A}" srcOrd="1" destOrd="0" presId="urn:microsoft.com/office/officeart/2005/8/layout/venn1"/>
    <dgm:cxn modelId="{99CCF452-BCF6-47D5-9118-64388F976785}" type="presParOf" srcId="{172AFD28-CA5A-4E02-9709-61177DDD1AF7}" destId="{A84B7F4C-F1B5-4386-B4C4-07FBAEB3D355}" srcOrd="2" destOrd="0" presId="urn:microsoft.com/office/officeart/2005/8/layout/venn1"/>
    <dgm:cxn modelId="{C5643CDB-4C17-41FD-8B99-D2D7370B1029}" type="presParOf" srcId="{172AFD28-CA5A-4E02-9709-61177DDD1AF7}" destId="{50CFBA7B-14B3-4EDA-9BCF-9A916050AC4A}" srcOrd="3" destOrd="0" presId="urn:microsoft.com/office/officeart/2005/8/layout/venn1"/>
    <dgm:cxn modelId="{EB1E7C7D-C1FD-42ED-88B4-FB1A65C8084D}" type="presParOf" srcId="{172AFD28-CA5A-4E02-9709-61177DDD1AF7}" destId="{BB87BF1D-CCAE-4FE6-B68D-5DFECDDC6EA3}" srcOrd="4" destOrd="0" presId="urn:microsoft.com/office/officeart/2005/8/layout/venn1"/>
    <dgm:cxn modelId="{2075F5B6-A788-49DE-9DAB-7A93641BD272}" type="presParOf" srcId="{172AFD28-CA5A-4E02-9709-61177DDD1AF7}" destId="{03C2431D-B6AD-4B38-A239-4F492EDE4BC7}" srcOrd="5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DF0DCB-9CBB-4B3B-9E59-9BD155F0023D}">
      <dsp:nvSpPr>
        <dsp:cNvPr id="0" name=""/>
        <dsp:cNvSpPr/>
      </dsp:nvSpPr>
      <dsp:spPr>
        <a:xfrm>
          <a:off x="1440164" y="0"/>
          <a:ext cx="1895053" cy="1895053"/>
        </a:xfrm>
        <a:prstGeom prst="ellipse">
          <a:avLst/>
        </a:prstGeom>
        <a:solidFill>
          <a:srgbClr val="97B616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Person</a:t>
          </a:r>
        </a:p>
      </dsp:txBody>
      <dsp:txXfrm>
        <a:off x="1692838" y="331634"/>
        <a:ext cx="1389705" cy="852773"/>
      </dsp:txXfrm>
    </dsp:sp>
    <dsp:sp modelId="{A84B7F4C-F1B5-4386-B4C4-07FBAEB3D355}">
      <dsp:nvSpPr>
        <dsp:cNvPr id="0" name=""/>
        <dsp:cNvSpPr/>
      </dsp:nvSpPr>
      <dsp:spPr>
        <a:xfrm>
          <a:off x="1993374" y="985263"/>
          <a:ext cx="1895053" cy="1895053"/>
        </a:xfrm>
        <a:prstGeom prst="ellipse">
          <a:avLst/>
        </a:prstGeom>
        <a:solidFill>
          <a:srgbClr val="F392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Handlung</a:t>
          </a:r>
        </a:p>
      </dsp:txBody>
      <dsp:txXfrm>
        <a:off x="2572945" y="1474818"/>
        <a:ext cx="1137031" cy="1042279"/>
      </dsp:txXfrm>
    </dsp:sp>
    <dsp:sp modelId="{BB87BF1D-CCAE-4FE6-B68D-5DFECDDC6EA3}">
      <dsp:nvSpPr>
        <dsp:cNvPr id="0" name=""/>
        <dsp:cNvSpPr/>
      </dsp:nvSpPr>
      <dsp:spPr>
        <a:xfrm>
          <a:off x="576070" y="936105"/>
          <a:ext cx="1895053" cy="1895053"/>
        </a:xfrm>
        <a:prstGeom prst="ellipse">
          <a:avLst/>
        </a:prstGeom>
        <a:solidFill>
          <a:srgbClr val="CADA84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Umwelt</a:t>
          </a:r>
        </a:p>
      </dsp:txBody>
      <dsp:txXfrm>
        <a:off x="754521" y="1425661"/>
        <a:ext cx="1137031" cy="10422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DF0DCB-9CBB-4B3B-9E59-9BD155F0023D}">
      <dsp:nvSpPr>
        <dsp:cNvPr id="0" name=""/>
        <dsp:cNvSpPr/>
      </dsp:nvSpPr>
      <dsp:spPr>
        <a:xfrm>
          <a:off x="648353" y="0"/>
          <a:ext cx="1711761" cy="1711761"/>
        </a:xfrm>
        <a:prstGeom prst="ellipse">
          <a:avLst/>
        </a:prstGeom>
        <a:solidFill>
          <a:srgbClr val="97B616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Person</a:t>
          </a:r>
        </a:p>
      </dsp:txBody>
      <dsp:txXfrm>
        <a:off x="876588" y="299558"/>
        <a:ext cx="1255291" cy="770292"/>
      </dsp:txXfrm>
    </dsp:sp>
    <dsp:sp modelId="{A84B7F4C-F1B5-4386-B4C4-07FBAEB3D355}">
      <dsp:nvSpPr>
        <dsp:cNvPr id="0" name=""/>
        <dsp:cNvSpPr/>
      </dsp:nvSpPr>
      <dsp:spPr>
        <a:xfrm>
          <a:off x="1148056" y="889967"/>
          <a:ext cx="1711761" cy="1711761"/>
        </a:xfrm>
        <a:prstGeom prst="ellipse">
          <a:avLst/>
        </a:prstGeom>
        <a:solidFill>
          <a:srgbClr val="F392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Hand-</a:t>
          </a:r>
          <a:r>
            <a:rPr lang="de-DE" sz="2000" kern="1200" dirty="0" err="1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lung</a:t>
          </a:r>
          <a:endParaRPr lang="de-DE" sz="2000" kern="1200" dirty="0">
            <a:solidFill>
              <a:srgbClr val="0033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671570" y="1332172"/>
        <a:ext cx="1027056" cy="941468"/>
      </dsp:txXfrm>
    </dsp:sp>
    <dsp:sp modelId="{BB87BF1D-CCAE-4FE6-B68D-5DFECDDC6EA3}">
      <dsp:nvSpPr>
        <dsp:cNvPr id="0" name=""/>
        <dsp:cNvSpPr/>
      </dsp:nvSpPr>
      <dsp:spPr>
        <a:xfrm>
          <a:off x="0" y="845564"/>
          <a:ext cx="1711761" cy="1711761"/>
        </a:xfrm>
        <a:prstGeom prst="ellipse">
          <a:avLst/>
        </a:prstGeom>
        <a:solidFill>
          <a:srgbClr val="CADA84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Umwelt</a:t>
          </a:r>
        </a:p>
      </dsp:txBody>
      <dsp:txXfrm>
        <a:off x="161190" y="1287769"/>
        <a:ext cx="1027056" cy="9414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DF0DCB-9CBB-4B3B-9E59-9BD155F0023D}">
      <dsp:nvSpPr>
        <dsp:cNvPr id="0" name=""/>
        <dsp:cNvSpPr/>
      </dsp:nvSpPr>
      <dsp:spPr>
        <a:xfrm>
          <a:off x="678532" y="0"/>
          <a:ext cx="1468963" cy="1468963"/>
        </a:xfrm>
        <a:prstGeom prst="ellipse">
          <a:avLst/>
        </a:prstGeom>
        <a:solidFill>
          <a:srgbClr val="97B616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Person</a:t>
          </a:r>
        </a:p>
      </dsp:txBody>
      <dsp:txXfrm>
        <a:off x="874394" y="257068"/>
        <a:ext cx="1077239" cy="661033"/>
      </dsp:txXfrm>
    </dsp:sp>
    <dsp:sp modelId="{A84B7F4C-F1B5-4386-B4C4-07FBAEB3D355}">
      <dsp:nvSpPr>
        <dsp:cNvPr id="0" name=""/>
        <dsp:cNvSpPr/>
      </dsp:nvSpPr>
      <dsp:spPr>
        <a:xfrm>
          <a:off x="1107356" y="763733"/>
          <a:ext cx="1468963" cy="1468963"/>
        </a:xfrm>
        <a:prstGeom prst="ellipse">
          <a:avLst/>
        </a:prstGeom>
        <a:solidFill>
          <a:srgbClr val="F392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Hand-</a:t>
          </a:r>
          <a:r>
            <a:rPr lang="de-DE" sz="2000" kern="1200" dirty="0" err="1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lung</a:t>
          </a:r>
          <a:endParaRPr lang="de-DE" sz="2000" kern="1200" dirty="0">
            <a:solidFill>
              <a:srgbClr val="0033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556614" y="1143215"/>
        <a:ext cx="881377" cy="807929"/>
      </dsp:txXfrm>
    </dsp:sp>
    <dsp:sp modelId="{BB87BF1D-CCAE-4FE6-B68D-5DFECDDC6EA3}">
      <dsp:nvSpPr>
        <dsp:cNvPr id="0" name=""/>
        <dsp:cNvSpPr/>
      </dsp:nvSpPr>
      <dsp:spPr>
        <a:xfrm>
          <a:off x="8724" y="725628"/>
          <a:ext cx="1468963" cy="1468963"/>
        </a:xfrm>
        <a:prstGeom prst="ellipse">
          <a:avLst/>
        </a:prstGeom>
        <a:solidFill>
          <a:srgbClr val="CADA84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Umwelt</a:t>
          </a:r>
        </a:p>
      </dsp:txBody>
      <dsp:txXfrm>
        <a:off x="147051" y="1105110"/>
        <a:ext cx="881377" cy="8079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DF0DCB-9CBB-4B3B-9E59-9BD155F0023D}">
      <dsp:nvSpPr>
        <dsp:cNvPr id="0" name=""/>
        <dsp:cNvSpPr/>
      </dsp:nvSpPr>
      <dsp:spPr>
        <a:xfrm>
          <a:off x="425013" y="87382"/>
          <a:ext cx="1436278" cy="1436278"/>
        </a:xfrm>
        <a:prstGeom prst="ellipse">
          <a:avLst/>
        </a:prstGeom>
        <a:solidFill>
          <a:srgbClr val="97B616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Person</a:t>
          </a:r>
        </a:p>
      </dsp:txBody>
      <dsp:txXfrm>
        <a:off x="616517" y="338731"/>
        <a:ext cx="1053270" cy="646325"/>
      </dsp:txXfrm>
    </dsp:sp>
    <dsp:sp modelId="{A84B7F4C-F1B5-4386-B4C4-07FBAEB3D355}">
      <dsp:nvSpPr>
        <dsp:cNvPr id="0" name=""/>
        <dsp:cNvSpPr/>
      </dsp:nvSpPr>
      <dsp:spPr>
        <a:xfrm>
          <a:off x="889683" y="919146"/>
          <a:ext cx="1436278" cy="1436278"/>
        </a:xfrm>
        <a:prstGeom prst="ellipse">
          <a:avLst/>
        </a:prstGeom>
        <a:solidFill>
          <a:srgbClr val="F392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Hand-</a:t>
          </a:r>
          <a:r>
            <a:rPr lang="de-DE" sz="1800" kern="1200" dirty="0" err="1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lung</a:t>
          </a:r>
          <a:endParaRPr lang="de-DE" sz="1800" kern="1200" dirty="0">
            <a:solidFill>
              <a:srgbClr val="0033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328945" y="1290184"/>
        <a:ext cx="861767" cy="789953"/>
      </dsp:txXfrm>
    </dsp:sp>
    <dsp:sp modelId="{BB87BF1D-CCAE-4FE6-B68D-5DFECDDC6EA3}">
      <dsp:nvSpPr>
        <dsp:cNvPr id="0" name=""/>
        <dsp:cNvSpPr/>
      </dsp:nvSpPr>
      <dsp:spPr>
        <a:xfrm>
          <a:off x="0" y="844732"/>
          <a:ext cx="1436278" cy="1436278"/>
        </a:xfrm>
        <a:prstGeom prst="ellipse">
          <a:avLst/>
        </a:prstGeom>
        <a:solidFill>
          <a:srgbClr val="CADA84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Umwelt</a:t>
          </a:r>
        </a:p>
      </dsp:txBody>
      <dsp:txXfrm>
        <a:off x="135249" y="1215771"/>
        <a:ext cx="861767" cy="7899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E7D970-74FA-4472-B867-C31C58341886}">
      <dsp:nvSpPr>
        <dsp:cNvPr id="0" name=""/>
        <dsp:cNvSpPr/>
      </dsp:nvSpPr>
      <dsp:spPr>
        <a:xfrm>
          <a:off x="178884" y="871302"/>
          <a:ext cx="1507626" cy="1507626"/>
        </a:xfrm>
        <a:prstGeom prst="pie">
          <a:avLst>
            <a:gd name="adj1" fmla="val 16200000"/>
            <a:gd name="adj2" fmla="val 1800000"/>
          </a:avLst>
        </a:prstGeom>
        <a:solidFill>
          <a:srgbClr val="58872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Lehre</a:t>
          </a:r>
        </a:p>
      </dsp:txBody>
      <dsp:txXfrm>
        <a:off x="973440" y="1190775"/>
        <a:ext cx="538438" cy="448698"/>
      </dsp:txXfrm>
    </dsp:sp>
    <dsp:sp modelId="{8889C707-AE5A-4C51-9059-BD4DBA8313A5}">
      <dsp:nvSpPr>
        <dsp:cNvPr id="0" name=""/>
        <dsp:cNvSpPr/>
      </dsp:nvSpPr>
      <dsp:spPr>
        <a:xfrm>
          <a:off x="143583" y="968897"/>
          <a:ext cx="1507626" cy="1507626"/>
        </a:xfrm>
        <a:prstGeom prst="pie">
          <a:avLst>
            <a:gd name="adj1" fmla="val 1800000"/>
            <a:gd name="adj2" fmla="val 9000000"/>
          </a:avLst>
        </a:prstGeom>
        <a:solidFill>
          <a:srgbClr val="588725"/>
        </a:solidFill>
        <a:ln w="25400" cap="flat" cmpd="sng" algn="ctr">
          <a:solidFill>
            <a:srgbClr val="B4DE86"/>
          </a:solidFill>
          <a:prstDash val="solid"/>
        </a:ln>
        <a:effectLst>
          <a:outerShdw blurRad="50800" dist="50800" dir="5400000" algn="ctr" rotWithShape="0">
            <a:srgbClr val="B4DE86"/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Forschung</a:t>
          </a:r>
        </a:p>
      </dsp:txBody>
      <dsp:txXfrm>
        <a:off x="502542" y="1947060"/>
        <a:ext cx="807657" cy="394854"/>
      </dsp:txXfrm>
    </dsp:sp>
    <dsp:sp modelId="{D41319AB-A4D5-4965-B334-B5A38AE93459}">
      <dsp:nvSpPr>
        <dsp:cNvPr id="0" name=""/>
        <dsp:cNvSpPr/>
      </dsp:nvSpPr>
      <dsp:spPr>
        <a:xfrm>
          <a:off x="102326" y="880242"/>
          <a:ext cx="1507626" cy="1507626"/>
        </a:xfrm>
        <a:prstGeom prst="pie">
          <a:avLst>
            <a:gd name="adj1" fmla="val 9000000"/>
            <a:gd name="adj2" fmla="val 16200000"/>
          </a:avLst>
        </a:prstGeom>
        <a:solidFill>
          <a:srgbClr val="58872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Praxis</a:t>
          </a:r>
        </a:p>
      </dsp:txBody>
      <dsp:txXfrm>
        <a:off x="276960" y="1199715"/>
        <a:ext cx="538438" cy="448698"/>
      </dsp:txXfrm>
    </dsp:sp>
    <dsp:sp modelId="{3F9DD5FD-0B87-4E39-B5C5-EE21C2AEE0BF}">
      <dsp:nvSpPr>
        <dsp:cNvPr id="0" name=""/>
        <dsp:cNvSpPr/>
      </dsp:nvSpPr>
      <dsp:spPr>
        <a:xfrm>
          <a:off x="85680" y="777972"/>
          <a:ext cx="1694285" cy="169428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rgbClr val="B4DE86"/>
        </a:solidFill>
        <a:ln>
          <a:solidFill>
            <a:srgbClr val="B4DE86"/>
          </a:solidFill>
        </a:ln>
        <a:effectLst>
          <a:outerShdw blurRad="50800" dist="50800" dir="5400000" algn="ctr" rotWithShape="0">
            <a:srgbClr val="B4DE86"/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72EE92-3EE0-41E2-9659-972F8275F37D}">
      <dsp:nvSpPr>
        <dsp:cNvPr id="0" name=""/>
        <dsp:cNvSpPr/>
      </dsp:nvSpPr>
      <dsp:spPr>
        <a:xfrm>
          <a:off x="56082" y="868831"/>
          <a:ext cx="1694285" cy="169428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rgbClr val="B4DE8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98279E-F7CB-4217-914E-C8B14779F1CD}">
      <dsp:nvSpPr>
        <dsp:cNvPr id="0" name=""/>
        <dsp:cNvSpPr/>
      </dsp:nvSpPr>
      <dsp:spPr>
        <a:xfrm>
          <a:off x="8873" y="786913"/>
          <a:ext cx="1694285" cy="169428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rgbClr val="B4DE86"/>
        </a:solidFill>
        <a:ln>
          <a:solidFill>
            <a:srgbClr val="B4DE86"/>
          </a:solidFill>
        </a:ln>
        <a:effectLst>
          <a:outerShdw blurRad="50800" dist="50800" dir="5400000" algn="ctr" rotWithShape="0">
            <a:srgbClr val="B4DE86"/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DF0DCB-9CBB-4B3B-9E59-9BD155F0023D}">
      <dsp:nvSpPr>
        <dsp:cNvPr id="0" name=""/>
        <dsp:cNvSpPr/>
      </dsp:nvSpPr>
      <dsp:spPr>
        <a:xfrm>
          <a:off x="1305710" y="0"/>
          <a:ext cx="1895053" cy="1895053"/>
        </a:xfrm>
        <a:prstGeom prst="ellipse">
          <a:avLst/>
        </a:prstGeom>
        <a:solidFill>
          <a:srgbClr val="97B616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Person</a:t>
          </a:r>
        </a:p>
      </dsp:txBody>
      <dsp:txXfrm>
        <a:off x="1558384" y="331634"/>
        <a:ext cx="1389705" cy="852773"/>
      </dsp:txXfrm>
    </dsp:sp>
    <dsp:sp modelId="{A84B7F4C-F1B5-4386-B4C4-07FBAEB3D355}">
      <dsp:nvSpPr>
        <dsp:cNvPr id="0" name=""/>
        <dsp:cNvSpPr/>
      </dsp:nvSpPr>
      <dsp:spPr>
        <a:xfrm>
          <a:off x="2088241" y="995780"/>
          <a:ext cx="1895053" cy="1895053"/>
        </a:xfrm>
        <a:prstGeom prst="ellipse">
          <a:avLst/>
        </a:prstGeom>
        <a:solidFill>
          <a:srgbClr val="F392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Handlung</a:t>
          </a:r>
        </a:p>
      </dsp:txBody>
      <dsp:txXfrm>
        <a:off x="2667811" y="1485336"/>
        <a:ext cx="1137031" cy="1042279"/>
      </dsp:txXfrm>
    </dsp:sp>
    <dsp:sp modelId="{BB87BF1D-CCAE-4FE6-B68D-5DFECDDC6EA3}">
      <dsp:nvSpPr>
        <dsp:cNvPr id="0" name=""/>
        <dsp:cNvSpPr/>
      </dsp:nvSpPr>
      <dsp:spPr>
        <a:xfrm>
          <a:off x="576070" y="936105"/>
          <a:ext cx="1895053" cy="1895053"/>
        </a:xfrm>
        <a:prstGeom prst="ellipse">
          <a:avLst/>
        </a:prstGeom>
        <a:solidFill>
          <a:srgbClr val="CADA84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Umwelt</a:t>
          </a:r>
        </a:p>
      </dsp:txBody>
      <dsp:txXfrm>
        <a:off x="754521" y="1425661"/>
        <a:ext cx="1137031" cy="10422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5659" cy="496332"/>
          </a:xfrm>
          <a:prstGeom prst="rect">
            <a:avLst/>
          </a:prstGeom>
        </p:spPr>
        <p:txBody>
          <a:bodyPr vert="horz" lIns="92662" tIns="46332" rIns="92662" bIns="46332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7" y="0"/>
            <a:ext cx="2945659" cy="496332"/>
          </a:xfrm>
          <a:prstGeom prst="rect">
            <a:avLst/>
          </a:prstGeom>
        </p:spPr>
        <p:txBody>
          <a:bodyPr vert="horz" lIns="92662" tIns="46332" rIns="92662" bIns="46332" rtlCol="0"/>
          <a:lstStyle>
            <a:lvl1pPr algn="r">
              <a:defRPr sz="1200"/>
            </a:lvl1pPr>
          </a:lstStyle>
          <a:p>
            <a:fld id="{25FBCD88-8D8A-448C-A6C0-F90920579D53}" type="datetimeFigureOut">
              <a:rPr lang="de-DE" smtClean="0"/>
              <a:pPr/>
              <a:t>13.06.19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" y="9428584"/>
            <a:ext cx="2945659" cy="496332"/>
          </a:xfrm>
          <a:prstGeom prst="rect">
            <a:avLst/>
          </a:prstGeom>
        </p:spPr>
        <p:txBody>
          <a:bodyPr vert="horz" lIns="92662" tIns="46332" rIns="92662" bIns="46332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7" y="9428584"/>
            <a:ext cx="2945659" cy="496332"/>
          </a:xfrm>
          <a:prstGeom prst="rect">
            <a:avLst/>
          </a:prstGeom>
        </p:spPr>
        <p:txBody>
          <a:bodyPr vert="horz" lIns="92662" tIns="46332" rIns="92662" bIns="46332" rtlCol="0" anchor="b"/>
          <a:lstStyle>
            <a:lvl1pPr algn="r">
              <a:defRPr sz="1200"/>
            </a:lvl1pPr>
          </a:lstStyle>
          <a:p>
            <a:fld id="{5603EA38-D549-42F8-82F4-AEFB2B0E926C}" type="slidenum">
              <a:rPr lang="de-DE" smtClean="0"/>
              <a:pPr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8808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5659" cy="496332"/>
          </a:xfrm>
          <a:prstGeom prst="rect">
            <a:avLst/>
          </a:prstGeom>
        </p:spPr>
        <p:txBody>
          <a:bodyPr vert="horz" lIns="92662" tIns="46332" rIns="92662" bIns="46332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9" cy="496332"/>
          </a:xfrm>
          <a:prstGeom prst="rect">
            <a:avLst/>
          </a:prstGeom>
        </p:spPr>
        <p:txBody>
          <a:bodyPr vert="horz" lIns="92662" tIns="46332" rIns="92662" bIns="46332" rtlCol="0"/>
          <a:lstStyle>
            <a:lvl1pPr algn="r">
              <a:defRPr sz="1200"/>
            </a:lvl1pPr>
          </a:lstStyle>
          <a:p>
            <a:fld id="{435BEDD5-91EA-46CD-B508-825B9E52616D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2" tIns="46332" rIns="92662" bIns="46332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7"/>
            <a:ext cx="5438140" cy="4466987"/>
          </a:xfrm>
          <a:prstGeom prst="rect">
            <a:avLst/>
          </a:prstGeom>
        </p:spPr>
        <p:txBody>
          <a:bodyPr vert="horz" lIns="92662" tIns="46332" rIns="92662" bIns="46332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5" y="9428584"/>
            <a:ext cx="2945659" cy="496332"/>
          </a:xfrm>
          <a:prstGeom prst="rect">
            <a:avLst/>
          </a:prstGeom>
        </p:spPr>
        <p:txBody>
          <a:bodyPr vert="horz" lIns="92662" tIns="46332" rIns="92662" bIns="46332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7" y="9428584"/>
            <a:ext cx="2945659" cy="496332"/>
          </a:xfrm>
          <a:prstGeom prst="rect">
            <a:avLst/>
          </a:prstGeom>
        </p:spPr>
        <p:txBody>
          <a:bodyPr vert="horz" lIns="92662" tIns="46332" rIns="92662" bIns="46332" rtlCol="0" anchor="b"/>
          <a:lstStyle>
            <a:lvl1pPr algn="r">
              <a:defRPr sz="1200"/>
            </a:lvl1pPr>
          </a:lstStyle>
          <a:p>
            <a:fld id="{CDC37C6D-9F6C-4222-BE84-FB9814FBF034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23331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AT" altLang="de-DE">
                <a:ea typeface="MS PGothic" panose="020B0600070205080204" pitchFamily="34" charset="-128"/>
              </a:rPr>
              <a:t>Bachelor of Science in OT</a:t>
            </a:r>
          </a:p>
          <a:p>
            <a:r>
              <a:rPr lang="de-AT" altLang="de-DE">
                <a:ea typeface="MS PGothic" panose="020B0600070205080204" pitchFamily="34" charset="-128"/>
              </a:rPr>
              <a:t>Master of Science in OT and OS</a:t>
            </a:r>
          </a:p>
          <a:p>
            <a:r>
              <a:rPr lang="de-AT" altLang="de-DE">
                <a:ea typeface="MS PGothic" panose="020B0600070205080204" pitchFamily="34" charset="-128"/>
              </a:rPr>
              <a:t>Research and Development in OT and OS</a:t>
            </a:r>
          </a:p>
        </p:txBody>
      </p:sp>
      <p:sp>
        <p:nvSpPr>
          <p:cNvPr id="5325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3276927D-39DF-4AC8-B0D0-7EFCF77B0C9E}" type="slidenum">
              <a:rPr lang="de-DE" altLang="de-DE">
                <a:solidFill>
                  <a:srgbClr val="CADA84"/>
                </a:solidFill>
              </a:rPr>
              <a:pPr/>
              <a:t>4</a:t>
            </a:fld>
            <a:endParaRPr lang="de-DE" altLang="de-DE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796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37C6D-9F6C-4222-BE84-FB9814FBF034}" type="slidenum">
              <a:rPr lang="de-AT" smtClean="0"/>
              <a:pPr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1027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37C6D-9F6C-4222-BE84-FB9814FBF034}" type="slidenum">
              <a:rPr lang="de-AT" smtClean="0"/>
              <a:pPr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6543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37C6D-9F6C-4222-BE84-FB9814FBF034}" type="slidenum">
              <a:rPr lang="de-AT" smtClean="0"/>
              <a:pPr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6684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AT" altLang="de-DE"/>
              <a:t>Occupational potential</a:t>
            </a:r>
            <a:endParaRPr lang="de-DE" altLang="de-DE"/>
          </a:p>
        </p:txBody>
      </p:sp>
      <p:sp>
        <p:nvSpPr>
          <p:cNvPr id="614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E941BB94-1AF2-4EA2-9FE6-BC8A75CB5CA6}" type="slidenum">
              <a:rPr lang="de-AT" altLang="de-DE">
                <a:solidFill>
                  <a:srgbClr val="CADA84"/>
                </a:solidFill>
              </a:rPr>
              <a:pPr/>
              <a:t>16</a:t>
            </a:fld>
            <a:endParaRPr lang="de-AT" altLang="de-DE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2259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AT" altLang="de-DE"/>
              <a:t>…why it matters what we do… being shaped by what we do</a:t>
            </a:r>
          </a:p>
        </p:txBody>
      </p:sp>
      <p:sp>
        <p:nvSpPr>
          <p:cNvPr id="6246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50DCA52D-1229-484E-84B7-1B79116EA931}" type="slidenum">
              <a:rPr lang="de-AT" altLang="de-DE">
                <a:solidFill>
                  <a:srgbClr val="CADA84"/>
                </a:solidFill>
              </a:rPr>
              <a:pPr/>
              <a:t>17</a:t>
            </a:fld>
            <a:endParaRPr lang="de-AT" altLang="de-DE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2141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701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AT" altLang="de-DE"/>
              <a:t>Interrelatedness…occupational being…occupational competence…occupational roles…occupational identity…</a:t>
            </a:r>
          </a:p>
          <a:p>
            <a:r>
              <a:rPr lang="de-AT" altLang="de-DE"/>
              <a:t>Expectations…future…</a:t>
            </a:r>
          </a:p>
        </p:txBody>
      </p:sp>
      <p:sp>
        <p:nvSpPr>
          <p:cNvPr id="6349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276567D0-A294-49A4-A90C-F0D7039485C3}" type="slidenum">
              <a:rPr lang="de-AT" altLang="de-DE">
                <a:solidFill>
                  <a:srgbClr val="CADA84"/>
                </a:solidFill>
              </a:rPr>
              <a:pPr/>
              <a:t>18</a:t>
            </a:fld>
            <a:endParaRPr lang="de-AT" altLang="de-DE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7880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19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1107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20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1107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21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174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22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712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37C6D-9F6C-4222-BE84-FB9814FBF034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05295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23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7124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24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7124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25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2590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701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de-DE"/>
          </a:p>
        </p:txBody>
      </p:sp>
      <p:sp>
        <p:nvSpPr>
          <p:cNvPr id="57348" name="Fußzeilenplatzhalt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>
                <a:solidFill>
                  <a:srgbClr val="CADA84"/>
                </a:solidFill>
              </a:rPr>
              <a:t>Mag. Ursula, PhD.cand.(PH)</a:t>
            </a:r>
          </a:p>
        </p:txBody>
      </p:sp>
    </p:spTree>
    <p:extLst>
      <p:ext uri="{BB962C8B-B14F-4D97-AF65-F5344CB8AC3E}">
        <p14:creationId xmlns:p14="http://schemas.microsoft.com/office/powerpoint/2010/main" val="4980682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AT" altLang="de-DE"/>
              <a:t>Occupational potential</a:t>
            </a:r>
            <a:endParaRPr lang="de-DE" altLang="de-DE"/>
          </a:p>
        </p:txBody>
      </p:sp>
      <p:sp>
        <p:nvSpPr>
          <p:cNvPr id="614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E941BB94-1AF2-4EA2-9FE6-BC8A75CB5CA6}" type="slidenum">
              <a:rPr lang="de-AT" altLang="de-DE">
                <a:solidFill>
                  <a:srgbClr val="CADA84"/>
                </a:solidFill>
              </a:rPr>
              <a:pPr/>
              <a:t>27</a:t>
            </a:fld>
            <a:endParaRPr lang="de-AT" altLang="de-DE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2259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28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4950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29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4950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30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495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de-DE"/>
          </a:p>
        </p:txBody>
      </p:sp>
      <p:sp>
        <p:nvSpPr>
          <p:cNvPr id="69636" name="Fußzeilenplatzhalt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>
                <a:solidFill>
                  <a:srgbClr val="CADA84"/>
                </a:solidFill>
              </a:rPr>
              <a:t>Mag. Ursula, PhD.cand.(PH)</a:t>
            </a:r>
          </a:p>
        </p:txBody>
      </p:sp>
    </p:spTree>
    <p:extLst>
      <p:ext uri="{BB962C8B-B14F-4D97-AF65-F5344CB8AC3E}">
        <p14:creationId xmlns:p14="http://schemas.microsoft.com/office/powerpoint/2010/main" val="1455379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7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16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en-US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246D0DA-9BFD-4132-8340-90440FCEDDDD}" type="slidenum">
              <a:rPr lang="de-DE" altLang="en-US" smtClean="0">
                <a:solidFill>
                  <a:srgbClr val="CADA84"/>
                </a:solidFill>
              </a:rPr>
              <a:pPr/>
              <a:t>8</a:t>
            </a:fld>
            <a:endParaRPr lang="de-DE" altLang="en-US">
              <a:solidFill>
                <a:srgbClr val="CAD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16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37C6D-9F6C-4222-BE84-FB9814FBF034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8834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37C6D-9F6C-4222-BE84-FB9814FBF034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80441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37C6D-9F6C-4222-BE84-FB9814FBF034}" type="slidenum">
              <a:rPr lang="de-AT" smtClean="0"/>
              <a:pPr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2984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37C6D-9F6C-4222-BE84-FB9814FBF034}" type="slidenum">
              <a:rPr lang="de-AT" smtClean="0"/>
              <a:pPr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1027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3D4D-083D-4752-82C6-86F26A30ED00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A1AB-723F-43A8-8A24-91D0966E6121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3532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3D4D-083D-4752-82C6-86F26A30ED00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A1AB-723F-43A8-8A24-91D0966E6121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0512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3D4D-083D-4752-82C6-86F26A30ED00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A1AB-723F-43A8-8A24-91D0966E6121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7430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10"/>
          </p:nvPr>
        </p:nvSpPr>
        <p:spPr>
          <a:xfrm>
            <a:off x="2786063" y="6500813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444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64873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219609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79066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8771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824055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23898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85979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508" y="6388732"/>
            <a:ext cx="1441704" cy="321564"/>
          </a:xfrm>
          <a:prstGeom prst="rect">
            <a:avLst/>
          </a:prstGeom>
        </p:spPr>
      </p:pic>
      <p:pic>
        <p:nvPicPr>
          <p:cNvPr id="8" name="Grafik 7" descr="https://www.fhg-tirol.ac.at/img/logo1.gif">
            <a:hlinkClick r:id="rId3"/>
          </p:cNvPr>
          <p:cNvPicPr/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107504" y="6291229"/>
            <a:ext cx="432048" cy="5165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3272"/>
            <a:ext cx="8229600" cy="1143000"/>
          </a:xfrm>
        </p:spPr>
        <p:txBody>
          <a:bodyPr/>
          <a:lstStyle>
            <a:lvl1pPr>
              <a:defRPr i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5357" y="1484784"/>
            <a:ext cx="8229600" cy="489654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51520" y="1340768"/>
            <a:ext cx="8640960" cy="0"/>
          </a:xfrm>
          <a:prstGeom prst="line">
            <a:avLst/>
          </a:prstGeom>
          <a:ln w="9525">
            <a:solidFill>
              <a:srgbClr val="D2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4900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4543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1284976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2819669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57289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347604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611006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8641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3D4D-083D-4752-82C6-86F26A30ED00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A1AB-723F-43A8-8A24-91D0966E6121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074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3D4D-083D-4752-82C6-86F26A30ED00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A1AB-723F-43A8-8A24-91D0966E6121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8143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3D4D-083D-4752-82C6-86F26A30ED00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A1AB-723F-43A8-8A24-91D0966E6121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679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3D4D-083D-4752-82C6-86F26A30ED00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A1AB-723F-43A8-8A24-91D0966E6121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2056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3D4D-083D-4752-82C6-86F26A30ED00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A1AB-723F-43A8-8A24-91D0966E6121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641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3D4D-083D-4752-82C6-86F26A30ED00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A1AB-723F-43A8-8A24-91D0966E6121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2600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3D4D-083D-4752-82C6-86F26A30ED00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A1AB-723F-43A8-8A24-91D0966E6121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3266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F3D4D-083D-4752-82C6-86F26A30ED00}" type="datetimeFigureOut">
              <a:rPr lang="de-AT" smtClean="0"/>
              <a:pPr/>
              <a:t>13.06.19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A1AB-723F-43A8-8A24-91D0966E6121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328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7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Box 11">
            <a:extLst>
              <a:ext uri="{FF2B5EF4-FFF2-40B4-BE49-F238E27FC236}">
                <a16:creationId xmlns:a16="http://schemas.microsoft.com/office/drawing/2014/main" id="{3231F169-F9E6-49DB-9F82-FF19B57F3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52400"/>
            <a:ext cx="701040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bg2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bg2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bg2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bg2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bg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600" dirty="0" err="1">
                <a:solidFill>
                  <a:srgbClr val="8DC02F"/>
                </a:solidFill>
              </a:rPr>
              <a:t>fh</a:t>
            </a:r>
            <a:r>
              <a:rPr lang="de-DE" sz="1600" dirty="0">
                <a:solidFill>
                  <a:srgbClr val="8DC02F"/>
                </a:solidFill>
              </a:rPr>
              <a:t> </a:t>
            </a:r>
            <a:r>
              <a:rPr lang="de-DE" sz="1600" dirty="0" err="1">
                <a:solidFill>
                  <a:srgbClr val="8DC02F"/>
                </a:solidFill>
              </a:rPr>
              <a:t>gesundheit</a:t>
            </a:r>
            <a:r>
              <a:rPr lang="de-DE" sz="1600" dirty="0">
                <a:solidFill>
                  <a:srgbClr val="8DC02F"/>
                </a:solidFill>
              </a:rPr>
              <a:t> – </a:t>
            </a:r>
            <a:r>
              <a:rPr lang="de-DE" sz="1600" dirty="0" err="1">
                <a:solidFill>
                  <a:srgbClr val="8DC02F"/>
                </a:solidFill>
              </a:rPr>
              <a:t>university</a:t>
            </a:r>
            <a:r>
              <a:rPr lang="de-DE" sz="1600" dirty="0">
                <a:solidFill>
                  <a:srgbClr val="8DC02F"/>
                </a:solidFill>
              </a:rPr>
              <a:t> </a:t>
            </a:r>
            <a:r>
              <a:rPr lang="de-DE" sz="1600" dirty="0" err="1">
                <a:solidFill>
                  <a:srgbClr val="8DC02F"/>
                </a:solidFill>
              </a:rPr>
              <a:t>of</a:t>
            </a:r>
            <a:r>
              <a:rPr lang="de-DE" sz="1600" dirty="0">
                <a:solidFill>
                  <a:srgbClr val="8DC02F"/>
                </a:solidFill>
              </a:rPr>
              <a:t> </a:t>
            </a:r>
            <a:r>
              <a:rPr lang="de-DE" sz="1600" dirty="0" err="1">
                <a:solidFill>
                  <a:srgbClr val="8DC02F"/>
                </a:solidFill>
              </a:rPr>
              <a:t>applied</a:t>
            </a:r>
            <a:r>
              <a:rPr lang="de-DE" sz="1600" dirty="0">
                <a:solidFill>
                  <a:srgbClr val="8DC02F"/>
                </a:solidFill>
              </a:rPr>
              <a:t> </a:t>
            </a:r>
            <a:r>
              <a:rPr lang="de-DE" sz="1600" dirty="0" err="1">
                <a:solidFill>
                  <a:srgbClr val="8DC02F"/>
                </a:solidFill>
              </a:rPr>
              <a:t>health</a:t>
            </a:r>
            <a:r>
              <a:rPr lang="de-DE" sz="1600" dirty="0">
                <a:solidFill>
                  <a:srgbClr val="8DC02F"/>
                </a:solidFill>
              </a:rPr>
              <a:t> </a:t>
            </a:r>
            <a:r>
              <a:rPr lang="de-DE" sz="1600" dirty="0" err="1">
                <a:solidFill>
                  <a:srgbClr val="8DC02F"/>
                </a:solidFill>
              </a:rPr>
              <a:t>sciences</a:t>
            </a:r>
            <a:r>
              <a:rPr lang="de-DE" sz="1600" dirty="0">
                <a:solidFill>
                  <a:srgbClr val="8DC02F"/>
                </a:solidFill>
              </a:rPr>
              <a:t> </a:t>
            </a:r>
            <a:r>
              <a:rPr lang="de-DE" sz="1600" dirty="0" err="1">
                <a:solidFill>
                  <a:srgbClr val="8DC02F"/>
                </a:solidFill>
              </a:rPr>
              <a:t>tyrol</a:t>
            </a:r>
            <a:r>
              <a:rPr lang="de-DE" sz="1600" dirty="0">
                <a:solidFill>
                  <a:srgbClr val="626464"/>
                </a:solidFill>
              </a:rPr>
              <a:t> </a:t>
            </a:r>
          </a:p>
        </p:txBody>
      </p:sp>
      <p:sp>
        <p:nvSpPr>
          <p:cNvPr id="1028" name="Line 12"/>
          <p:cNvSpPr>
            <a:spLocks noChangeShapeType="1"/>
          </p:cNvSpPr>
          <p:nvPr/>
        </p:nvSpPr>
        <p:spPr bwMode="auto">
          <a:xfrm>
            <a:off x="0" y="533400"/>
            <a:ext cx="9144000" cy="1588"/>
          </a:xfrm>
          <a:prstGeom prst="line">
            <a:avLst/>
          </a:prstGeom>
          <a:noFill/>
          <a:ln w="9525">
            <a:solidFill>
              <a:srgbClr val="8DC02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A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69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o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0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6.png"/><Relationship Id="rId9" Type="http://schemas.microsoft.com/office/2007/relationships/diagramDrawing" Target="../diagrams/drawing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10.png"/><Relationship Id="rId7" Type="http://schemas.openxmlformats.org/officeDocument/2006/relationships/diagramLayout" Target="../diagrams/layout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11" Type="http://schemas.openxmlformats.org/officeDocument/2006/relationships/image" Target="../media/image17.png"/><Relationship Id="rId5" Type="http://schemas.openxmlformats.org/officeDocument/2006/relationships/image" Target="../media/image16.jpeg"/><Relationship Id="rId10" Type="http://schemas.microsoft.com/office/2007/relationships/diagramDrawing" Target="../diagrams/drawing4.xml"/><Relationship Id="rId4" Type="http://schemas.openxmlformats.org/officeDocument/2006/relationships/image" Target="../media/image15.png"/><Relationship Id="rId9" Type="http://schemas.openxmlformats.org/officeDocument/2006/relationships/diagramColors" Target="../diagrams/colors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diagramQuickStyle" Target="../diagrams/quickStyle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diagramLayout" Target="../diagrams/layout6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Data" Target="../diagrams/data6.xml"/><Relationship Id="rId5" Type="http://schemas.openxmlformats.org/officeDocument/2006/relationships/diagramQuickStyle" Target="../diagrams/quickStyle5.xml"/><Relationship Id="rId15" Type="http://schemas.microsoft.com/office/2007/relationships/diagramDrawing" Target="../diagrams/drawing6.xml"/><Relationship Id="rId10" Type="http://schemas.openxmlformats.org/officeDocument/2006/relationships/image" Target="../media/image2.gif"/><Relationship Id="rId4" Type="http://schemas.openxmlformats.org/officeDocument/2006/relationships/diagramLayout" Target="../diagrams/layout5.xml"/><Relationship Id="rId9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Relationship Id="rId14" Type="http://schemas.openxmlformats.org/officeDocument/2006/relationships/diagramColors" Target="../diagrams/colors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achs.it/" TargetMode="External"/><Relationship Id="rId5" Type="http://schemas.openxmlformats.org/officeDocument/2006/relationships/image" Target="../media/image2.gif"/><Relationship Id="rId4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uro.who.int/__data/assets/pdf_file/0020/341075/resilience-report-050617-h1550-print.pdf?ua=1" TargetMode="External"/><Relationship Id="rId5" Type="http://schemas.openxmlformats.org/officeDocument/2006/relationships/image" Target="../media/image2.gif"/><Relationship Id="rId4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.gif"/><Relationship Id="rId4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.gif"/><Relationship Id="rId4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6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6" Type="http://schemas.openxmlformats.org/officeDocument/2006/relationships/diagramData" Target="../diagrams/data2.xml"/><Relationship Id="rId5" Type="http://schemas.openxmlformats.org/officeDocument/2006/relationships/image" Target="../media/image2.gif"/><Relationship Id="rId10" Type="http://schemas.microsoft.com/office/2007/relationships/diagramDrawing" Target="../diagrams/drawing2.xml"/><Relationship Id="rId4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Relationship Id="rId9" Type="http://schemas.openxmlformats.org/officeDocument/2006/relationships/diagramColors" Target="../diagrams/colors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.gif"/><Relationship Id="rId5" Type="http://schemas.openxmlformats.org/officeDocument/2006/relationships/hyperlink" Target="https://www.google.at/url?sa=i&amp;rct=j&amp;q=&amp;esrc=s&amp;frm=1&amp;source=images&amp;cd=&amp;cad=rja&amp;uact=8&amp;ved=0CAcQjRw&amp;url=https://www.fhg-tirol.ac.at/&amp;ei=rKdZVZ_6K8yrU_emgJgG&amp;bvm=bv.93564037,d.d24&amp;psig=AFQjCNGoBwfqG3qDd4p9FoE7UBz7BKKXaQ&amp;ust=1432025382908785" TargetMode="External"/><Relationship Id="rId4" Type="http://schemas.openxmlformats.org/officeDocument/2006/relationships/image" Target="../media/image1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8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altLang="de-DE">
              <a:ea typeface="MS PGothic" panose="020B0600070205080204" pitchFamily="34" charset="-128"/>
            </a:endParaRPr>
          </a:p>
        </p:txBody>
      </p:sp>
      <p:sp>
        <p:nvSpPr>
          <p:cNvPr id="3075" name="Untertitel 9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altLang="de-DE">
              <a:ea typeface="MS PGothic" panose="020B0600070205080204" pitchFamily="34" charset="-128"/>
            </a:endParaRPr>
          </a:p>
        </p:txBody>
      </p:sp>
      <p:sp>
        <p:nvSpPr>
          <p:cNvPr id="3076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40588" y="5794375"/>
            <a:ext cx="1905000" cy="253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14B04179-D997-4ECE-9CAF-982D573A856D}" type="slidenum">
              <a:rPr lang="de-DE" altLang="de-DE"/>
              <a:pPr/>
              <a:t>1</a:t>
            </a:fld>
            <a:endParaRPr lang="de-DE" altLang="de-DE"/>
          </a:p>
        </p:txBody>
      </p:sp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95536" y="2348880"/>
            <a:ext cx="7273925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de-AT" altLang="de-DE" sz="3000" dirty="0">
              <a:solidFill>
                <a:srgbClr val="0066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AT" altLang="de-DE" sz="3000" dirty="0">
                <a:solidFill>
                  <a:srgbClr val="006600"/>
                </a:solidFill>
              </a:rPr>
              <a:t>L‘ </a:t>
            </a:r>
            <a:r>
              <a:rPr lang="de-AT" altLang="de-DE" sz="3000" dirty="0" err="1">
                <a:solidFill>
                  <a:srgbClr val="006600"/>
                </a:solidFill>
              </a:rPr>
              <a:t>ergoterapia</a:t>
            </a:r>
            <a:r>
              <a:rPr lang="de-AT" altLang="de-DE" sz="3000" dirty="0">
                <a:solidFill>
                  <a:srgbClr val="006600"/>
                </a:solidFill>
              </a:rPr>
              <a:t> per la </a:t>
            </a:r>
            <a:r>
              <a:rPr lang="de-AT" altLang="de-DE" sz="3000" dirty="0" err="1">
                <a:solidFill>
                  <a:srgbClr val="006600"/>
                </a:solidFill>
              </a:rPr>
              <a:t>promozione</a:t>
            </a:r>
            <a:r>
              <a:rPr lang="de-AT" altLang="de-DE" sz="3000" dirty="0">
                <a:solidFill>
                  <a:srgbClr val="006600"/>
                </a:solidFill>
              </a:rPr>
              <a:t> della </a:t>
            </a:r>
          </a:p>
          <a:p>
            <a:pPr algn="ctr">
              <a:spcBef>
                <a:spcPct val="50000"/>
              </a:spcBef>
            </a:pPr>
            <a:r>
              <a:rPr lang="de-AT" altLang="de-DE" sz="3000" dirty="0" err="1">
                <a:solidFill>
                  <a:srgbClr val="006600"/>
                </a:solidFill>
              </a:rPr>
              <a:t>salute</a:t>
            </a:r>
            <a:r>
              <a:rPr lang="de-AT" altLang="de-DE" sz="3000" dirty="0">
                <a:solidFill>
                  <a:srgbClr val="006600"/>
                </a:solidFill>
              </a:rPr>
              <a:t> e del </a:t>
            </a:r>
            <a:r>
              <a:rPr lang="de-AT" altLang="de-DE" sz="3000" dirty="0" err="1">
                <a:solidFill>
                  <a:srgbClr val="006600"/>
                </a:solidFill>
              </a:rPr>
              <a:t>benessere</a:t>
            </a:r>
            <a:r>
              <a:rPr lang="de-AT" altLang="de-DE" sz="3000" dirty="0">
                <a:solidFill>
                  <a:srgbClr val="006600"/>
                </a:solidFill>
              </a:rPr>
              <a:t> </a:t>
            </a:r>
            <a:r>
              <a:rPr lang="de-AT" altLang="de-DE" sz="3000" dirty="0" err="1">
                <a:solidFill>
                  <a:srgbClr val="006600"/>
                </a:solidFill>
              </a:rPr>
              <a:t>degli</a:t>
            </a:r>
            <a:r>
              <a:rPr lang="de-AT" altLang="de-DE" sz="3000" dirty="0">
                <a:solidFill>
                  <a:srgbClr val="006600"/>
                </a:solidFill>
              </a:rPr>
              <a:t> </a:t>
            </a:r>
            <a:r>
              <a:rPr lang="de-AT" altLang="de-DE" sz="3000" dirty="0" err="1">
                <a:solidFill>
                  <a:srgbClr val="006600"/>
                </a:solidFill>
              </a:rPr>
              <a:t>anziani</a:t>
            </a:r>
            <a:endParaRPr lang="de-AT" altLang="de-DE" sz="3000" dirty="0">
              <a:solidFill>
                <a:srgbClr val="006600"/>
              </a:solidFill>
            </a:endParaRPr>
          </a:p>
          <a:p>
            <a:pPr algn="ctr">
              <a:spcBef>
                <a:spcPct val="50000"/>
              </a:spcBef>
            </a:pPr>
            <a:endParaRPr lang="de-AT" altLang="de-DE" sz="2400" dirty="0">
              <a:solidFill>
                <a:srgbClr val="0066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AT" altLang="de-DE" sz="2400" dirty="0" err="1">
                <a:solidFill>
                  <a:srgbClr val="006600"/>
                </a:solidFill>
              </a:rPr>
              <a:t>Dr.</a:t>
            </a:r>
            <a:r>
              <a:rPr lang="de-AT" altLang="de-DE" sz="2400" baseline="30000" dirty="0" err="1">
                <a:solidFill>
                  <a:srgbClr val="006600"/>
                </a:solidFill>
              </a:rPr>
              <a:t>ssa</a:t>
            </a:r>
            <a:r>
              <a:rPr lang="de-AT" altLang="de-DE" sz="2400" dirty="0">
                <a:solidFill>
                  <a:srgbClr val="006600"/>
                </a:solidFill>
              </a:rPr>
              <a:t> Ursula Costa, MA </a:t>
            </a:r>
          </a:p>
          <a:p>
            <a:pPr algn="ctr">
              <a:spcBef>
                <a:spcPct val="50000"/>
              </a:spcBef>
            </a:pPr>
            <a:r>
              <a:rPr lang="de-AT" altLang="de-DE" dirty="0" err="1">
                <a:solidFill>
                  <a:srgbClr val="006600"/>
                </a:solidFill>
              </a:rPr>
              <a:t>Professoressa</a:t>
            </a:r>
            <a:r>
              <a:rPr lang="de-AT" altLang="de-DE" dirty="0">
                <a:solidFill>
                  <a:srgbClr val="006600"/>
                </a:solidFill>
              </a:rPr>
              <a:t> della </a:t>
            </a:r>
            <a:r>
              <a:rPr lang="de-AT" altLang="de-DE" dirty="0" err="1">
                <a:solidFill>
                  <a:srgbClr val="006600"/>
                </a:solidFill>
              </a:rPr>
              <a:t>Ergoterapia</a:t>
            </a:r>
            <a:r>
              <a:rPr lang="de-AT" altLang="de-DE" dirty="0">
                <a:solidFill>
                  <a:srgbClr val="006600"/>
                </a:solidFill>
              </a:rPr>
              <a:t>/Salute </a:t>
            </a:r>
            <a:r>
              <a:rPr lang="de-AT" altLang="de-DE" dirty="0" err="1">
                <a:solidFill>
                  <a:srgbClr val="006600"/>
                </a:solidFill>
              </a:rPr>
              <a:t>pubblica</a:t>
            </a:r>
            <a:endParaRPr lang="de-AT" altLang="de-DE" dirty="0">
              <a:solidFill>
                <a:srgbClr val="0066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AT" altLang="de-DE" dirty="0" err="1">
                <a:solidFill>
                  <a:srgbClr val="006600"/>
                </a:solidFill>
              </a:rPr>
              <a:t>Health</a:t>
            </a:r>
            <a:r>
              <a:rPr lang="de-AT" altLang="de-DE" dirty="0">
                <a:solidFill>
                  <a:srgbClr val="006600"/>
                </a:solidFill>
              </a:rPr>
              <a:t> University </a:t>
            </a:r>
            <a:r>
              <a:rPr lang="de-AT" altLang="de-DE" dirty="0" err="1">
                <a:solidFill>
                  <a:srgbClr val="006600"/>
                </a:solidFill>
              </a:rPr>
              <a:t>of</a:t>
            </a:r>
            <a:r>
              <a:rPr lang="de-AT" altLang="de-DE" dirty="0">
                <a:solidFill>
                  <a:srgbClr val="006600"/>
                </a:solidFill>
              </a:rPr>
              <a:t> Applied </a:t>
            </a:r>
            <a:r>
              <a:rPr lang="de-AT" altLang="de-DE" dirty="0" err="1">
                <a:solidFill>
                  <a:srgbClr val="006600"/>
                </a:solidFill>
              </a:rPr>
              <a:t>Sciences</a:t>
            </a:r>
            <a:r>
              <a:rPr lang="de-AT" altLang="de-DE" dirty="0">
                <a:solidFill>
                  <a:srgbClr val="006600"/>
                </a:solidFill>
              </a:rPr>
              <a:t> </a:t>
            </a:r>
            <a:r>
              <a:rPr lang="de-AT" altLang="de-DE" dirty="0" err="1">
                <a:solidFill>
                  <a:srgbClr val="006600"/>
                </a:solidFill>
              </a:rPr>
              <a:t>Tyrol</a:t>
            </a:r>
            <a:r>
              <a:rPr lang="de-AT" altLang="de-DE" dirty="0">
                <a:solidFill>
                  <a:srgbClr val="006600"/>
                </a:solidFill>
              </a:rPr>
              <a:t>, Innsbruck/Austria </a:t>
            </a:r>
          </a:p>
          <a:p>
            <a:pPr algn="ctr">
              <a:spcBef>
                <a:spcPct val="50000"/>
              </a:spcBef>
            </a:pPr>
            <a:r>
              <a:rPr lang="de-AT" altLang="de-DE" sz="2000" dirty="0">
                <a:solidFill>
                  <a:srgbClr val="006600"/>
                </a:solidFill>
              </a:rPr>
              <a:t>Cortina </a:t>
            </a:r>
            <a:r>
              <a:rPr lang="de-AT" altLang="de-DE" sz="2000" dirty="0" err="1">
                <a:solidFill>
                  <a:srgbClr val="006600"/>
                </a:solidFill>
              </a:rPr>
              <a:t>d‘Ampezzo</a:t>
            </a:r>
            <a:r>
              <a:rPr lang="de-AT" altLang="de-DE" sz="2000" dirty="0">
                <a:solidFill>
                  <a:srgbClr val="006600"/>
                </a:solidFill>
              </a:rPr>
              <a:t>/Italia, 14 </a:t>
            </a:r>
            <a:r>
              <a:rPr lang="de-AT" altLang="de-DE" sz="2000" dirty="0" err="1">
                <a:solidFill>
                  <a:srgbClr val="006600"/>
                </a:solidFill>
              </a:rPr>
              <a:t>Giugno</a:t>
            </a:r>
            <a:r>
              <a:rPr lang="de-AT" altLang="de-DE" sz="2000" dirty="0">
                <a:solidFill>
                  <a:srgbClr val="006600"/>
                </a:solidFill>
              </a:rPr>
              <a:t> 2019</a:t>
            </a:r>
            <a:endParaRPr lang="de-DE" altLang="de-DE" sz="2000" dirty="0">
              <a:solidFill>
                <a:srgbClr val="0066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-88"/>
            <a:ext cx="5163333" cy="2853024"/>
          </a:xfrm>
          <a:prstGeom prst="rect">
            <a:avLst/>
          </a:prstGeom>
        </p:spPr>
      </p:pic>
      <p:pic>
        <p:nvPicPr>
          <p:cNvPr id="9" name="Grafik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140" y="4293096"/>
            <a:ext cx="2557364" cy="1101750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3877170247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80355"/>
            <a:ext cx="9144000" cy="615553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de-AT" altLang="de-DE" sz="3400" i="0" dirty="0">
                <a:solidFill>
                  <a:srgbClr val="FFFFC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Tun und Gesundheit</a:t>
            </a:r>
            <a:endParaRPr lang="de-DE" altLang="de-DE" sz="3400" i="0" dirty="0">
              <a:solidFill>
                <a:srgbClr val="FFFFC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5357" y="1556792"/>
            <a:ext cx="8229600" cy="4392488"/>
          </a:xfrm>
          <a:solidFill>
            <a:schemeClr val="accent3">
              <a:lumMod val="20000"/>
              <a:lumOff val="80000"/>
            </a:schemeClr>
          </a:solidFill>
          <a:ln>
            <a:solidFill>
              <a:srgbClr val="5F9127"/>
            </a:solidFill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buClr>
                <a:srgbClr val="AFCA0B"/>
              </a:buCl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76B531"/>
                </a:solidFill>
              </a:rPr>
              <a:t>Tun, was Freude macht</a:t>
            </a:r>
          </a:p>
          <a:p>
            <a:pPr>
              <a:buClr>
                <a:srgbClr val="AFCA0B"/>
              </a:buCl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76B531"/>
                </a:solidFill>
              </a:rPr>
              <a:t>Tun, was notwendig ist</a:t>
            </a:r>
          </a:p>
          <a:p>
            <a:pPr>
              <a:buClr>
                <a:srgbClr val="AFCA0B"/>
              </a:buCl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76B531"/>
                </a:solidFill>
              </a:rPr>
              <a:t>Tun, was möglich ist</a:t>
            </a:r>
          </a:p>
          <a:p>
            <a:pPr>
              <a:buClr>
                <a:srgbClr val="AFCA0B"/>
              </a:buCl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76B531"/>
                </a:solidFill>
              </a:rPr>
              <a:t>Tun, was mich interessiert</a:t>
            </a:r>
          </a:p>
          <a:p>
            <a:pPr>
              <a:buClr>
                <a:srgbClr val="AFCA0B"/>
              </a:buCl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76B531"/>
                </a:solidFill>
              </a:rPr>
              <a:t>Tun, was ich immer schon tun wollte</a:t>
            </a:r>
          </a:p>
          <a:p>
            <a:pPr>
              <a:buClr>
                <a:srgbClr val="AFCA0B"/>
              </a:buClr>
              <a:buFont typeface="Wingdings" panose="05000000000000000000" pitchFamily="2" charset="2"/>
              <a:buChar char="§"/>
            </a:pPr>
            <a:endParaRPr lang="de-AT" sz="2800" dirty="0">
              <a:solidFill>
                <a:srgbClr val="76B531"/>
              </a:solidFill>
            </a:endParaRPr>
          </a:p>
          <a:p>
            <a:pPr>
              <a:buClr>
                <a:srgbClr val="AFCA0B"/>
              </a:buCl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76B531"/>
                </a:solidFill>
              </a:rPr>
              <a:t>mit Anderen gemeinsam</a:t>
            </a:r>
          </a:p>
          <a:p>
            <a:pPr>
              <a:buClr>
                <a:srgbClr val="AFCA0B"/>
              </a:buClr>
              <a:buFont typeface="Wingdings" panose="05000000000000000000" pitchFamily="2" charset="2"/>
              <a:buChar char="§"/>
            </a:pPr>
            <a:endParaRPr lang="de-AT" sz="2800" dirty="0">
              <a:solidFill>
                <a:srgbClr val="76B531"/>
              </a:solidFill>
            </a:endParaRPr>
          </a:p>
          <a:p>
            <a:pPr>
              <a:buClr>
                <a:srgbClr val="AFCA0B"/>
              </a:buCl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76B531"/>
                </a:solidFill>
              </a:rPr>
              <a:t>… all das tun, was (mir) gut tut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6246440"/>
            <a:ext cx="1274174" cy="317019"/>
          </a:xfrm>
          <a:prstGeom prst="rect">
            <a:avLst/>
          </a:prstGeom>
        </p:spPr>
      </p:pic>
      <p:pic>
        <p:nvPicPr>
          <p:cNvPr id="5" name="Grafik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052736"/>
            <a:ext cx="2627784" cy="1368152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  <p:graphicFrame>
        <p:nvGraphicFramePr>
          <p:cNvPr id="6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9744309"/>
              </p:ext>
            </p:extLst>
          </p:nvPr>
        </p:nvGraphicFramePr>
        <p:xfrm>
          <a:off x="6084168" y="3861048"/>
          <a:ext cx="2808312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157155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677" y="426283"/>
            <a:ext cx="8229600" cy="615553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l" fontAlgn="base">
              <a:spcAft>
                <a:spcPct val="0"/>
              </a:spcAft>
              <a:defRPr/>
            </a:pPr>
            <a:r>
              <a:rPr lang="de-AT" altLang="de-DE" sz="3400" i="0" dirty="0">
                <a:solidFill>
                  <a:srgbClr val="FFFFC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KRAH</a:t>
            </a:r>
            <a:r>
              <a:rPr lang="de-AT" altLang="de-DE" sz="3400" i="0" baseline="30000" dirty="0">
                <a:solidFill>
                  <a:srgbClr val="FFFFC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®</a:t>
            </a:r>
            <a:r>
              <a:rPr lang="de-AT" altLang="de-DE" sz="3400" i="0" dirty="0">
                <a:solidFill>
                  <a:srgbClr val="FFFFC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-basiertes Vorgehen</a:t>
            </a:r>
            <a:endParaRPr lang="de-DE" altLang="de-DE" sz="3400" i="0" dirty="0">
              <a:solidFill>
                <a:srgbClr val="FFFFC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9677" y="1425204"/>
            <a:ext cx="8640959" cy="4740100"/>
          </a:xfr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endParaRPr lang="de-AT" sz="2400" b="1" dirty="0">
              <a:solidFill>
                <a:srgbClr val="5F9127"/>
              </a:solidFill>
            </a:endParaRPr>
          </a:p>
          <a:p>
            <a:r>
              <a:rPr lang="de-AT" sz="2400" b="1" dirty="0" err="1">
                <a:solidFill>
                  <a:srgbClr val="5F9127"/>
                </a:solidFill>
              </a:rPr>
              <a:t>K</a:t>
            </a:r>
            <a:r>
              <a:rPr lang="de-AT" sz="2400" dirty="0" err="1">
                <a:solidFill>
                  <a:srgbClr val="5F9127"/>
                </a:solidFill>
              </a:rPr>
              <a:t>lientInnenzentrierung</a:t>
            </a:r>
            <a:endParaRPr lang="de-AT" sz="2400" dirty="0">
              <a:solidFill>
                <a:srgbClr val="5F9127"/>
              </a:solidFill>
            </a:endParaRPr>
          </a:p>
          <a:p>
            <a:pPr marL="0" indent="0">
              <a:buNone/>
            </a:pPr>
            <a:endParaRPr lang="de-AT" sz="2400" dirty="0">
              <a:solidFill>
                <a:srgbClr val="5F9127"/>
              </a:solidFill>
            </a:endParaRPr>
          </a:p>
          <a:p>
            <a:r>
              <a:rPr lang="de-AT" sz="2400" b="1" dirty="0">
                <a:solidFill>
                  <a:srgbClr val="5F9127"/>
                </a:solidFill>
              </a:rPr>
              <a:t>R</a:t>
            </a:r>
            <a:r>
              <a:rPr lang="de-AT" sz="2400" dirty="0">
                <a:solidFill>
                  <a:srgbClr val="5F9127"/>
                </a:solidFill>
              </a:rPr>
              <a:t>essourcenorientierung</a:t>
            </a:r>
          </a:p>
          <a:p>
            <a:endParaRPr lang="de-AT" sz="2400" dirty="0">
              <a:solidFill>
                <a:srgbClr val="5F9127"/>
              </a:solidFill>
            </a:endParaRPr>
          </a:p>
          <a:p>
            <a:r>
              <a:rPr lang="de-AT" sz="2400" b="1" dirty="0">
                <a:solidFill>
                  <a:srgbClr val="5F9127"/>
                </a:solidFill>
              </a:rPr>
              <a:t>A</a:t>
            </a:r>
            <a:r>
              <a:rPr lang="de-AT" sz="2400" dirty="0">
                <a:solidFill>
                  <a:srgbClr val="5F9127"/>
                </a:solidFill>
              </a:rPr>
              <a:t>lltagsorientierung &amp; Alltagsrelevanz</a:t>
            </a:r>
          </a:p>
          <a:p>
            <a:endParaRPr lang="de-AT" sz="2400" dirty="0">
              <a:solidFill>
                <a:srgbClr val="5F9127"/>
              </a:solidFill>
            </a:endParaRPr>
          </a:p>
          <a:p>
            <a:r>
              <a:rPr lang="de-AT" sz="2400" b="1" dirty="0">
                <a:solidFill>
                  <a:srgbClr val="5F9127"/>
                </a:solidFill>
              </a:rPr>
              <a:t>H</a:t>
            </a:r>
            <a:r>
              <a:rPr lang="de-AT" sz="2400" dirty="0">
                <a:solidFill>
                  <a:srgbClr val="5F9127"/>
                </a:solidFill>
              </a:rPr>
              <a:t>andlungsorientierung</a:t>
            </a:r>
          </a:p>
          <a:p>
            <a:pPr marL="0" indent="0" algn="r">
              <a:buNone/>
            </a:pPr>
            <a:endParaRPr lang="de-AT" sz="1600" dirty="0">
              <a:solidFill>
                <a:srgbClr val="006600"/>
              </a:solidFill>
            </a:endParaRPr>
          </a:p>
          <a:p>
            <a:pPr marL="0" indent="0" algn="r">
              <a:buNone/>
            </a:pPr>
            <a:endParaRPr lang="de-AT" sz="1600" dirty="0">
              <a:solidFill>
                <a:srgbClr val="006600"/>
              </a:solidFill>
            </a:endParaRPr>
          </a:p>
          <a:p>
            <a:pPr marL="0" indent="0" algn="r">
              <a:buNone/>
            </a:pPr>
            <a:endParaRPr lang="de-AT" sz="1600" dirty="0">
              <a:solidFill>
                <a:srgbClr val="5F9127"/>
              </a:solidFill>
            </a:endParaRPr>
          </a:p>
          <a:p>
            <a:pPr marL="0" indent="0" algn="r">
              <a:buNone/>
            </a:pPr>
            <a:r>
              <a:rPr lang="de-AT" sz="1600" dirty="0">
                <a:solidFill>
                  <a:srgbClr val="5F9127"/>
                </a:solidFill>
              </a:rPr>
              <a:t>Costa, 2011; 2014; 2016; 2019</a:t>
            </a:r>
            <a:endParaRPr lang="de-AT" sz="2200" i="1" dirty="0">
              <a:solidFill>
                <a:srgbClr val="5F9127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5670" y="6303172"/>
            <a:ext cx="1274174" cy="31701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90157" y="6303172"/>
            <a:ext cx="1695309" cy="401323"/>
          </a:xfrm>
          <a:prstGeom prst="rect">
            <a:avLst/>
          </a:prstGeom>
        </p:spPr>
      </p:pic>
      <p:pic>
        <p:nvPicPr>
          <p:cNvPr id="8" name="Inhaltsplatzhalt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498" y="1440288"/>
            <a:ext cx="3300502" cy="2204736"/>
          </a:xfrm>
          <a:prstGeom prst="rect">
            <a:avLst/>
          </a:prstGeom>
        </p:spPr>
      </p:pic>
      <p:graphicFrame>
        <p:nvGraphicFramePr>
          <p:cNvPr id="9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1120493"/>
              </p:ext>
            </p:extLst>
          </p:nvPr>
        </p:nvGraphicFramePr>
        <p:xfrm>
          <a:off x="6275671" y="3284984"/>
          <a:ext cx="2472793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41720"/>
            <a:ext cx="2008187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-7414"/>
            <a:ext cx="2627784" cy="1368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4785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63162"/>
            <a:ext cx="8229600" cy="523220"/>
          </a:xfrm>
          <a:noFill/>
        </p:spPr>
        <p:txBody>
          <a:bodyPr wrap="square" rtlCol="0">
            <a:spAutoFit/>
          </a:bodyPr>
          <a:lstStyle/>
          <a:p>
            <a:r>
              <a:rPr lang="de-AT" altLang="de-DE" sz="2800" i="0" dirty="0">
                <a:solidFill>
                  <a:srgbClr val="5F9127"/>
                </a:solidFill>
                <a:ea typeface="+mn-ea"/>
              </a:rPr>
              <a:t>Erprobung mit 11 Gruppen (2013/14 – 2017/18)</a:t>
            </a:r>
            <a:endParaRPr lang="de-DE" sz="2800" i="0" dirty="0">
              <a:solidFill>
                <a:srgbClr val="5F9127"/>
              </a:solidFill>
              <a:ea typeface="+mn-ea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03349" y="1484784"/>
            <a:ext cx="8561139" cy="4608512"/>
          </a:xfr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39738">
              <a:buFont typeface="Wingdings" panose="05000000000000000000" pitchFamily="2" charset="2"/>
              <a:buChar char="§"/>
            </a:pPr>
            <a:r>
              <a:rPr lang="en-GB" altLang="de-DE" sz="2800" dirty="0">
                <a:solidFill>
                  <a:srgbClr val="5F9127"/>
                </a:solidFill>
              </a:rPr>
              <a:t>6 </a:t>
            </a:r>
            <a:r>
              <a:rPr lang="en-GB" altLang="de-DE" sz="2800" dirty="0" err="1">
                <a:solidFill>
                  <a:srgbClr val="5F9127"/>
                </a:solidFill>
              </a:rPr>
              <a:t>Gemeinden</a:t>
            </a:r>
            <a:endParaRPr lang="en-GB" altLang="de-DE" sz="2800" dirty="0">
              <a:solidFill>
                <a:srgbClr val="5F9127"/>
              </a:solidFill>
            </a:endParaRPr>
          </a:p>
          <a:p>
            <a:pPr marL="439738">
              <a:buFont typeface="Wingdings" panose="05000000000000000000" pitchFamily="2" charset="2"/>
              <a:buChar char="§"/>
            </a:pPr>
            <a:r>
              <a:rPr lang="en-GB" altLang="de-DE" sz="2800" dirty="0">
                <a:solidFill>
                  <a:srgbClr val="5F9127"/>
                </a:solidFill>
              </a:rPr>
              <a:t>3 </a:t>
            </a:r>
            <a:r>
              <a:rPr lang="en-GB" altLang="de-DE" sz="2800" dirty="0" err="1">
                <a:solidFill>
                  <a:srgbClr val="5F9127"/>
                </a:solidFill>
              </a:rPr>
              <a:t>verschiedene</a:t>
            </a:r>
            <a:r>
              <a:rPr lang="en-GB" altLang="de-DE" sz="2800" dirty="0">
                <a:solidFill>
                  <a:srgbClr val="5F9127"/>
                </a:solidFill>
              </a:rPr>
              <a:t> Settings</a:t>
            </a:r>
          </a:p>
          <a:p>
            <a:pPr marL="439738">
              <a:buFont typeface="Wingdings" panose="05000000000000000000" pitchFamily="2" charset="2"/>
              <a:buChar char="§"/>
            </a:pPr>
            <a:r>
              <a:rPr lang="en-GB" altLang="de-DE" sz="2800" dirty="0">
                <a:solidFill>
                  <a:srgbClr val="5F9127"/>
                </a:solidFill>
              </a:rPr>
              <a:t>9 </a:t>
            </a:r>
            <a:r>
              <a:rPr lang="en-GB" altLang="de-DE" sz="2800" dirty="0" err="1">
                <a:solidFill>
                  <a:srgbClr val="5F9127"/>
                </a:solidFill>
              </a:rPr>
              <a:t>geschulte</a:t>
            </a:r>
            <a:r>
              <a:rPr lang="en-GB" altLang="de-DE" sz="2800" dirty="0">
                <a:solidFill>
                  <a:srgbClr val="5F9127"/>
                </a:solidFill>
              </a:rPr>
              <a:t> </a:t>
            </a:r>
            <a:r>
              <a:rPr lang="en-GB" altLang="de-DE" sz="2800" dirty="0" err="1">
                <a:solidFill>
                  <a:srgbClr val="5F9127"/>
                </a:solidFill>
              </a:rPr>
              <a:t>Ergotherapeutinnen</a:t>
            </a:r>
            <a:endParaRPr lang="en-GB" altLang="de-DE" sz="2800" dirty="0">
              <a:solidFill>
                <a:srgbClr val="5F9127"/>
              </a:solidFill>
            </a:endParaRPr>
          </a:p>
          <a:p>
            <a:pPr marL="439738">
              <a:buFont typeface="Wingdings" panose="05000000000000000000" pitchFamily="2" charset="2"/>
              <a:buChar char="§"/>
            </a:pPr>
            <a:r>
              <a:rPr lang="en-GB" altLang="de-DE" sz="2800" dirty="0" err="1">
                <a:solidFill>
                  <a:srgbClr val="5F9127"/>
                </a:solidFill>
              </a:rPr>
              <a:t>Forschungsteam</a:t>
            </a:r>
            <a:endParaRPr lang="en-GB" altLang="de-DE" sz="2800" dirty="0">
              <a:solidFill>
                <a:srgbClr val="5F9127"/>
              </a:solidFill>
            </a:endParaRPr>
          </a:p>
          <a:p>
            <a:pPr marL="439738">
              <a:buFont typeface="Wingdings" panose="05000000000000000000" pitchFamily="2" charset="2"/>
              <a:buChar char="§"/>
            </a:pPr>
            <a:r>
              <a:rPr lang="en-GB" altLang="de-DE" sz="2800" dirty="0" err="1">
                <a:solidFill>
                  <a:srgbClr val="5F9127"/>
                </a:solidFill>
              </a:rPr>
              <a:t>Fachbeirat</a:t>
            </a:r>
            <a:r>
              <a:rPr lang="en-GB" altLang="de-DE" sz="2800" dirty="0">
                <a:solidFill>
                  <a:srgbClr val="5F9127"/>
                </a:solidFill>
              </a:rPr>
              <a:t> &amp; </a:t>
            </a:r>
            <a:r>
              <a:rPr lang="en-GB" altLang="de-DE" sz="2800" dirty="0" err="1">
                <a:solidFill>
                  <a:srgbClr val="5F9127"/>
                </a:solidFill>
              </a:rPr>
              <a:t>Projektsteuerungsgruppe</a:t>
            </a:r>
            <a:endParaRPr lang="en-GB" altLang="de-DE" sz="2800" dirty="0">
              <a:solidFill>
                <a:srgbClr val="5F9127"/>
              </a:solidFill>
            </a:endParaRPr>
          </a:p>
          <a:p>
            <a:pPr marL="439738">
              <a:buFont typeface="Wingdings" panose="05000000000000000000" pitchFamily="2" charset="2"/>
              <a:buChar char="§"/>
            </a:pPr>
            <a:r>
              <a:rPr lang="en-GB" altLang="de-DE" sz="2800" dirty="0" err="1">
                <a:solidFill>
                  <a:srgbClr val="5F9127"/>
                </a:solidFill>
              </a:rPr>
              <a:t>Netzwerk</a:t>
            </a:r>
            <a:endParaRPr lang="en-GB" altLang="de-DE" sz="2800" dirty="0">
              <a:solidFill>
                <a:srgbClr val="5F9127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5670" y="6303172"/>
            <a:ext cx="1274174" cy="31701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90157" y="6303172"/>
            <a:ext cx="1695309" cy="401323"/>
          </a:xfrm>
          <a:prstGeom prst="rect">
            <a:avLst/>
          </a:prstGeom>
        </p:spPr>
      </p:pic>
      <p:pic>
        <p:nvPicPr>
          <p:cNvPr id="8" name="Grafik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680" y="2204864"/>
            <a:ext cx="2627784" cy="1296144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1956397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7719"/>
            <a:ext cx="8229600" cy="954107"/>
          </a:xfrm>
          <a:noFill/>
        </p:spPr>
        <p:txBody>
          <a:bodyPr wrap="square" rtlCol="0">
            <a:spAutoFit/>
          </a:bodyPr>
          <a:lstStyle/>
          <a:p>
            <a:r>
              <a:rPr lang="de-AT" sz="2800" i="0" dirty="0">
                <a:solidFill>
                  <a:srgbClr val="5F9127"/>
                </a:solidFill>
                <a:ea typeface="+mn-ea"/>
              </a:rPr>
              <a:t>LEBENSFREUDE:</a:t>
            </a:r>
            <a:br>
              <a:rPr lang="de-AT" sz="2800" i="0" dirty="0">
                <a:solidFill>
                  <a:srgbClr val="5F9127"/>
                </a:solidFill>
                <a:ea typeface="+mn-ea"/>
              </a:rPr>
            </a:br>
            <a:r>
              <a:rPr lang="de-AT" sz="2800" i="0" dirty="0">
                <a:solidFill>
                  <a:srgbClr val="5F9127"/>
                </a:solidFill>
                <a:ea typeface="+mn-ea"/>
              </a:rPr>
              <a:t>Individuelles Angebot in der (Peer-) Gruppe</a:t>
            </a:r>
            <a:endParaRPr lang="de-DE" sz="2800" i="0" dirty="0">
              <a:solidFill>
                <a:srgbClr val="5F9127"/>
              </a:solidFill>
              <a:ea typeface="+mn-ea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03349" y="1484784"/>
            <a:ext cx="8561139" cy="4608512"/>
          </a:xfr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8 bis 12 Gruppentreffen - je 2 Stunden </a:t>
            </a:r>
          </a:p>
          <a:p>
            <a:pPr marL="0" indent="0">
              <a:buNone/>
            </a:pPr>
            <a:r>
              <a:rPr lang="de-AT" sz="2800" dirty="0">
                <a:solidFill>
                  <a:srgbClr val="5F9127"/>
                </a:solidFill>
              </a:rPr>
              <a:t>	(mit Pause, jeweils nach 45 Min.)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mit 5 bis 10 </a:t>
            </a:r>
            <a:r>
              <a:rPr lang="de-AT" sz="2800" dirty="0" err="1">
                <a:solidFill>
                  <a:srgbClr val="5F9127"/>
                </a:solidFill>
              </a:rPr>
              <a:t>SeniorInnen</a:t>
            </a:r>
            <a:endParaRPr lang="de-AT" sz="2800" dirty="0">
              <a:solidFill>
                <a:srgbClr val="5F9127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angeleitet &amp; begleitet von geschulten Ergotherapeutinnen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mit Gesprächen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mit gemeinsamen Aktivitäten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mit Ideen und Anregungen für den Alltag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Einzelgespräche vor, während, nach Gruppenmodulen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5670" y="6303172"/>
            <a:ext cx="1274174" cy="31701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90157" y="6303172"/>
            <a:ext cx="1695309" cy="401323"/>
          </a:xfrm>
          <a:prstGeom prst="rect">
            <a:avLst/>
          </a:prstGeom>
        </p:spPr>
      </p:pic>
      <p:pic>
        <p:nvPicPr>
          <p:cNvPr id="8" name="Grafik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356992"/>
            <a:ext cx="2555776" cy="1296144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1956397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de-AT" sz="2800" i="0" dirty="0">
                <a:solidFill>
                  <a:srgbClr val="5F9127"/>
                </a:solidFill>
                <a:ea typeface="+mn-ea"/>
              </a:rPr>
              <a:t>8 Treffen: Basismodule </a:t>
            </a:r>
            <a:r>
              <a:rPr lang="de-AT" sz="2000" i="0" dirty="0">
                <a:solidFill>
                  <a:srgbClr val="5F9127"/>
                </a:solidFill>
              </a:rPr>
              <a:t>(Costa et al., 2019)</a:t>
            </a:r>
            <a:endParaRPr lang="de-DE" sz="2000" i="0" dirty="0">
              <a:solidFill>
                <a:srgbClr val="5F9127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59" cy="4608512"/>
          </a:xfr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sz="2400" dirty="0">
                <a:solidFill>
                  <a:srgbClr val="5F9127"/>
                </a:solidFill>
              </a:rPr>
              <a:t>Gesundes Tun – Los geht´s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400" dirty="0" err="1">
                <a:solidFill>
                  <a:srgbClr val="5F9127"/>
                </a:solidFill>
              </a:rPr>
              <a:t>HANDlung</a:t>
            </a:r>
            <a:r>
              <a:rPr lang="de-DE" sz="2400" dirty="0">
                <a:solidFill>
                  <a:srgbClr val="5F9127"/>
                </a:solidFill>
              </a:rPr>
              <a:t> – was mein Tun mit Gesundheit zu tun hat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400" dirty="0" err="1">
                <a:solidFill>
                  <a:srgbClr val="5F9127"/>
                </a:solidFill>
              </a:rPr>
              <a:t>ZusammenTUN</a:t>
            </a:r>
            <a:r>
              <a:rPr lang="de-DE" sz="2400" dirty="0">
                <a:solidFill>
                  <a:srgbClr val="5F9127"/>
                </a:solidFill>
              </a:rPr>
              <a:t> – der Wert von Miteinander und Freundschaft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400" dirty="0">
                <a:solidFill>
                  <a:srgbClr val="5F9127"/>
                </a:solidFill>
              </a:rPr>
              <a:t>Ein Tag in meinem Leben – wie ich meine Zeit Sinn-voll gestalte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400" dirty="0">
                <a:solidFill>
                  <a:srgbClr val="5F9127"/>
                </a:solidFill>
              </a:rPr>
              <a:t>Meine Handlungsmöglichkeiten: Interessen, Stärken, Wünsche</a:t>
            </a:r>
            <a:endParaRPr lang="de-AT" sz="2400" dirty="0">
              <a:solidFill>
                <a:srgbClr val="5F9127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AT" sz="2200" i="1" dirty="0">
                <a:solidFill>
                  <a:srgbClr val="5F9127"/>
                </a:solidFill>
              </a:rPr>
              <a:t>Vertiefung je nach Bedarf und Interesse der </a:t>
            </a:r>
            <a:r>
              <a:rPr lang="de-AT" sz="2200" i="1" dirty="0" err="1">
                <a:solidFill>
                  <a:srgbClr val="5F9127"/>
                </a:solidFill>
              </a:rPr>
              <a:t>TeilnehmerInnen</a:t>
            </a:r>
            <a:endParaRPr lang="de-AT" sz="2200" i="1" dirty="0">
              <a:solidFill>
                <a:srgbClr val="5F9127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5670" y="6303172"/>
            <a:ext cx="1274174" cy="31701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90157" y="6303172"/>
            <a:ext cx="1695309" cy="401323"/>
          </a:xfrm>
          <a:prstGeom prst="rect">
            <a:avLst/>
          </a:prstGeom>
        </p:spPr>
      </p:pic>
      <p:pic>
        <p:nvPicPr>
          <p:cNvPr id="7" name="Grafik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703"/>
            <a:ext cx="2762509" cy="1368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8935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53272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de-AT" sz="2800" i="0" dirty="0">
                <a:solidFill>
                  <a:srgbClr val="5F9127"/>
                </a:solidFill>
                <a:ea typeface="+mn-ea"/>
              </a:rPr>
              <a:t>Optionale Wahlmodule</a:t>
            </a:r>
            <a:endParaRPr lang="de-DE" sz="2800" i="0" dirty="0">
              <a:solidFill>
                <a:srgbClr val="5F9127"/>
              </a:solidFill>
              <a:ea typeface="+mn-ea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680520"/>
          </a:xfr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de-DE" sz="2800" dirty="0">
              <a:solidFill>
                <a:srgbClr val="5F9127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DE" sz="3400" dirty="0">
                <a:solidFill>
                  <a:srgbClr val="5F9127"/>
                </a:solidFill>
              </a:rPr>
              <a:t>Lebenslanges Lernen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3400" dirty="0">
                <a:solidFill>
                  <a:srgbClr val="5F9127"/>
                </a:solidFill>
              </a:rPr>
              <a:t>Gedächtnis – Erinnern und </a:t>
            </a:r>
            <a:r>
              <a:rPr lang="de-DE" sz="3400" dirty="0" err="1">
                <a:solidFill>
                  <a:srgbClr val="5F9127"/>
                </a:solidFill>
              </a:rPr>
              <a:t>Be</a:t>
            </a:r>
            <a:r>
              <a:rPr lang="de-DE" sz="3400" dirty="0">
                <a:solidFill>
                  <a:srgbClr val="5F9127"/>
                </a:solidFill>
              </a:rPr>
              <a:t>-Merken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3400" dirty="0">
                <a:solidFill>
                  <a:srgbClr val="5F9127"/>
                </a:solidFill>
              </a:rPr>
              <a:t>Was mir Kraft gibt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3400" dirty="0">
                <a:solidFill>
                  <a:srgbClr val="5F9127"/>
                </a:solidFill>
              </a:rPr>
              <a:t>Für sich und Andere sorgen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3400" dirty="0">
                <a:solidFill>
                  <a:srgbClr val="5F9127"/>
                </a:solidFill>
              </a:rPr>
              <a:t>Sicherheit im Alltag und unterwegs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3400" dirty="0">
                <a:solidFill>
                  <a:srgbClr val="5F9127"/>
                </a:solidFill>
              </a:rPr>
              <a:t>Mahlzeit! Essen und Gesundheit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3400" dirty="0">
                <a:solidFill>
                  <a:srgbClr val="5F9127"/>
                </a:solidFill>
              </a:rPr>
              <a:t>Finanzen – viel Freude um wenig Geld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3400" dirty="0">
                <a:solidFill>
                  <a:srgbClr val="5F9127"/>
                </a:solidFill>
              </a:rPr>
              <a:t>Mein Wohnen, meine Wohnumgebung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3400" dirty="0">
                <a:solidFill>
                  <a:srgbClr val="5F9127"/>
                </a:solidFill>
              </a:rPr>
              <a:t>Neue Technologien: Handy, Tablet, Computer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3400" dirty="0">
                <a:solidFill>
                  <a:srgbClr val="5F9127"/>
                </a:solidFill>
              </a:rPr>
              <a:t>Erholung und Schlaf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3400" dirty="0">
                <a:solidFill>
                  <a:srgbClr val="5F9127"/>
                </a:solidFill>
              </a:rPr>
              <a:t>In Bewegung bleiben – Möglichkeiten nützen</a:t>
            </a:r>
          </a:p>
          <a:p>
            <a:pPr marL="0" indent="0">
              <a:buNone/>
            </a:pPr>
            <a:r>
              <a:rPr lang="de-AT" sz="2800" dirty="0">
                <a:solidFill>
                  <a:srgbClr val="5F9127"/>
                </a:solidFill>
              </a:rPr>
              <a:t>						</a:t>
            </a:r>
            <a:r>
              <a:rPr lang="de-AT" sz="2400" dirty="0">
                <a:solidFill>
                  <a:srgbClr val="5F9127"/>
                </a:solidFill>
              </a:rPr>
              <a:t>Costa et al., 2016; 2019</a:t>
            </a:r>
            <a:endParaRPr lang="de-DE" sz="2400" dirty="0">
              <a:solidFill>
                <a:srgbClr val="5F9127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5670" y="6303172"/>
            <a:ext cx="1274174" cy="31701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90157" y="6303172"/>
            <a:ext cx="1695309" cy="401323"/>
          </a:xfrm>
          <a:prstGeom prst="rect">
            <a:avLst/>
          </a:prstGeom>
        </p:spPr>
      </p:pic>
      <p:pic>
        <p:nvPicPr>
          <p:cNvPr id="6" name="Grafik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688" y="-14975"/>
            <a:ext cx="2987824" cy="1368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7229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Inhaltsplatzhalter 2"/>
          <p:cNvSpPr>
            <a:spLocks noGrp="1"/>
          </p:cNvSpPr>
          <p:nvPr>
            <p:ph idx="1"/>
          </p:nvPr>
        </p:nvSpPr>
        <p:spPr bwMode="auto">
          <a:xfrm>
            <a:off x="250825" y="1690688"/>
            <a:ext cx="8713788" cy="4833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GB" altLang="de-DE" sz="1800" b="1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Tx/>
              <a:buNone/>
            </a:pPr>
            <a:endParaRPr lang="en-GB" altLang="de-DE" sz="1800" b="1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9699" name="Diagramm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052736"/>
            <a:ext cx="9324528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feld 1"/>
          <p:cNvSpPr txBox="1">
            <a:spLocks noChangeArrowheads="1"/>
          </p:cNvSpPr>
          <p:nvPr/>
        </p:nvSpPr>
        <p:spPr bwMode="auto">
          <a:xfrm>
            <a:off x="6227763" y="5805488"/>
            <a:ext cx="26654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AT" altLang="de-DE" sz="2400">
                <a:solidFill>
                  <a:srgbClr val="C4E59F"/>
                </a:solidFill>
              </a:rPr>
              <a:t>Wilcock, 1998</a:t>
            </a:r>
            <a:endParaRPr lang="de-DE" altLang="de-DE" sz="2400">
              <a:solidFill>
                <a:srgbClr val="C4E59F"/>
              </a:solidFill>
            </a:endParaRPr>
          </a:p>
        </p:txBody>
      </p:sp>
      <p:sp>
        <p:nvSpPr>
          <p:cNvPr id="29701" name="Explosion 2 5"/>
          <p:cNvSpPr>
            <a:spLocks noChangeArrowheads="1"/>
          </p:cNvSpPr>
          <p:nvPr/>
        </p:nvSpPr>
        <p:spPr bwMode="auto">
          <a:xfrm>
            <a:off x="250825" y="838200"/>
            <a:ext cx="5653088" cy="3238500"/>
          </a:xfrm>
          <a:prstGeom prst="irregularSeal2">
            <a:avLst/>
          </a:prstGeom>
          <a:solidFill>
            <a:srgbClr val="6CA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de-AT" altLang="en-US">
              <a:solidFill>
                <a:srgbClr val="FFFF00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de-AT" altLang="en-US" sz="4000">
                <a:solidFill>
                  <a:srgbClr val="DEF1BD"/>
                </a:solidFill>
              </a:rPr>
              <a:t>belonging</a:t>
            </a:r>
          </a:p>
          <a:p>
            <a:pPr eaLnBrk="1" hangingPunct="1">
              <a:spcBef>
                <a:spcPct val="20000"/>
              </a:spcBef>
            </a:pPr>
            <a:endParaRPr lang="de-AT" altLang="en-US">
              <a:solidFill>
                <a:srgbClr val="FFFF00"/>
              </a:solidFill>
            </a:endParaRPr>
          </a:p>
        </p:txBody>
      </p:sp>
      <p:sp>
        <p:nvSpPr>
          <p:cNvPr id="7" name="Wolke 6">
            <a:extLst/>
          </p:cNvPr>
          <p:cNvSpPr/>
          <p:nvPr/>
        </p:nvSpPr>
        <p:spPr bwMode="auto">
          <a:xfrm>
            <a:off x="395288" y="1700213"/>
            <a:ext cx="914400" cy="914400"/>
          </a:xfrm>
          <a:prstGeom prst="cloud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o"/>
              <a:defRPr/>
            </a:pPr>
            <a:endParaRPr lang="de-AT"/>
          </a:p>
        </p:txBody>
      </p:sp>
      <p:sp>
        <p:nvSpPr>
          <p:cNvPr id="8" name="Wolke 7">
            <a:extLst/>
          </p:cNvPr>
          <p:cNvSpPr/>
          <p:nvPr/>
        </p:nvSpPr>
        <p:spPr bwMode="auto">
          <a:xfrm>
            <a:off x="539750" y="2276475"/>
            <a:ext cx="914400" cy="914400"/>
          </a:xfrm>
          <a:prstGeom prst="cloud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o"/>
              <a:defRPr/>
            </a:pPr>
            <a:endParaRPr lang="de-AT"/>
          </a:p>
        </p:txBody>
      </p:sp>
      <p:sp>
        <p:nvSpPr>
          <p:cNvPr id="29704" name="Titel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altLang="de-DE"/>
          </a:p>
        </p:txBody>
      </p:sp>
      <p:sp>
        <p:nvSpPr>
          <p:cNvPr id="40968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rgbClr val="6CA52D"/>
          </a:solidFill>
          <a:ln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200000"/>
              </a:lnSpc>
              <a:defRPr/>
            </a:pPr>
            <a:r>
              <a:rPr lang="en-US" altLang="de-DE" sz="3600" dirty="0">
                <a:solidFill>
                  <a:srgbClr val="FFFFCC"/>
                </a:solidFill>
                <a:latin typeface="Tahoma" pitchFamily="34" charset="0"/>
                <a:ea typeface="+mj-ea"/>
                <a:cs typeface="Tahoma" pitchFamily="34" charset="0"/>
              </a:rPr>
              <a:t>	Transformative Model</a:t>
            </a:r>
          </a:p>
          <a:p>
            <a:pPr algn="ctr">
              <a:lnSpc>
                <a:spcPct val="200000"/>
              </a:lnSpc>
              <a:defRPr/>
            </a:pPr>
            <a:endParaRPr lang="de-DE" altLang="de-DE" sz="3600" dirty="0">
              <a:solidFill>
                <a:srgbClr val="FFFFCC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10" name="Grafik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71800" cy="1368152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2368390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Inhaltsplatzhalter 2"/>
          <p:cNvSpPr>
            <a:spLocks noGrp="1"/>
          </p:cNvSpPr>
          <p:nvPr>
            <p:ph idx="1"/>
          </p:nvPr>
        </p:nvSpPr>
        <p:spPr bwMode="auto">
          <a:xfrm>
            <a:off x="250825" y="1690688"/>
            <a:ext cx="8713788" cy="4833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GB" altLang="de-DE" sz="1800" b="1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Tx/>
              <a:buNone/>
            </a:pPr>
            <a:endParaRPr lang="en-GB" altLang="de-DE" sz="1800" b="1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0723" name="Diagramm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feld 4"/>
          <p:cNvSpPr txBox="1">
            <a:spLocks noChangeArrowheads="1"/>
          </p:cNvSpPr>
          <p:nvPr/>
        </p:nvSpPr>
        <p:spPr bwMode="auto">
          <a:xfrm>
            <a:off x="354013" y="6392863"/>
            <a:ext cx="22320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r>
              <a:rPr lang="de-AT" altLang="de-DE" sz="1400"/>
              <a:t>Costa, 2013</a:t>
            </a:r>
          </a:p>
        </p:txBody>
      </p:sp>
      <p:sp>
        <p:nvSpPr>
          <p:cNvPr id="30725" name="Titel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altLang="de-DE" dirty="0"/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93662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n-US" altLang="de-DE" sz="2800">
                <a:ea typeface="MS PGothic" panose="020B0600070205080204" pitchFamily="34" charset="-128"/>
              </a:rPr>
              <a:t>Resilience – what it may imply</a:t>
            </a:r>
          </a:p>
          <a:p>
            <a:pPr algn="ctr" eaLnBrk="1" hangingPunct="1">
              <a:lnSpc>
                <a:spcPct val="200000"/>
              </a:lnSpc>
            </a:pPr>
            <a:endParaRPr lang="de-DE" altLang="de-DE" sz="200">
              <a:solidFill>
                <a:srgbClr val="777777"/>
              </a:solidFill>
            </a:endParaRPr>
          </a:p>
        </p:txBody>
      </p:sp>
      <p:sp>
        <p:nvSpPr>
          <p:cNvPr id="43014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rgbClr val="6CA52D"/>
          </a:solidFill>
          <a:ln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200000"/>
              </a:lnSpc>
              <a:defRPr/>
            </a:pPr>
            <a:r>
              <a:rPr lang="en-US" altLang="de-DE" sz="3600" dirty="0">
                <a:solidFill>
                  <a:srgbClr val="FFFFCC"/>
                </a:solidFill>
                <a:latin typeface="Tahoma" pitchFamily="34" charset="0"/>
                <a:ea typeface="+mj-ea"/>
                <a:cs typeface="Tahoma" pitchFamily="34" charset="0"/>
              </a:rPr>
              <a:t>Agency, Self-efficacy, Identity in Time</a:t>
            </a:r>
            <a:endParaRPr lang="de-DE" altLang="de-DE" sz="3600" dirty="0">
              <a:solidFill>
                <a:srgbClr val="FFFFCC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8" name="Grafik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84784"/>
            <a:ext cx="2627784" cy="1368152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34337385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Inhaltsplatzhalter 2"/>
          <p:cNvSpPr>
            <a:spLocks noGrp="1"/>
          </p:cNvSpPr>
          <p:nvPr>
            <p:ph idx="1"/>
          </p:nvPr>
        </p:nvSpPr>
        <p:spPr bwMode="auto">
          <a:xfrm>
            <a:off x="250825" y="1690688"/>
            <a:ext cx="8713788" cy="4833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GB" altLang="de-DE" sz="1800" b="1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Tx/>
              <a:buNone/>
            </a:pPr>
            <a:endParaRPr lang="en-GB" altLang="de-DE" sz="1800" b="1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1747" name="Diagramm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feld 4"/>
          <p:cNvSpPr txBox="1">
            <a:spLocks noChangeArrowheads="1"/>
          </p:cNvSpPr>
          <p:nvPr/>
        </p:nvSpPr>
        <p:spPr bwMode="auto">
          <a:xfrm>
            <a:off x="7235825" y="6092825"/>
            <a:ext cx="2232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r>
              <a:rPr lang="de-AT" altLang="de-DE" sz="1400"/>
              <a:t>Costa, 2013</a:t>
            </a:r>
          </a:p>
        </p:txBody>
      </p:sp>
      <p:sp>
        <p:nvSpPr>
          <p:cNvPr id="31749" name="Titel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altLang="de-DE"/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solidFill>
            <a:srgbClr val="6CA52D"/>
          </a:solidFill>
          <a:ln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200000"/>
              </a:lnSpc>
              <a:defRPr/>
            </a:pPr>
            <a:r>
              <a:rPr lang="en-US" altLang="de-DE" sz="3600" dirty="0">
                <a:solidFill>
                  <a:srgbClr val="FFFFCC"/>
                </a:solidFill>
                <a:latin typeface="Tahoma" pitchFamily="34" charset="0"/>
                <a:ea typeface="+mj-ea"/>
                <a:cs typeface="Tahoma" pitchFamily="34" charset="0"/>
              </a:rPr>
              <a:t>Agency, Self-efficacy, Identity, Volition</a:t>
            </a:r>
            <a:endParaRPr lang="de-DE" altLang="de-DE" sz="3600" dirty="0">
              <a:solidFill>
                <a:srgbClr val="FFFFCC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7" name="Grafik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2736304" cy="1368152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8828549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-36512" y="0"/>
            <a:ext cx="9216008" cy="6957392"/>
          </a:xfrm>
          <a:solidFill>
            <a:schemeClr val="accent3">
              <a:lumMod val="40000"/>
              <a:lumOff val="60000"/>
            </a:scheme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6575">
              <a:buFontTx/>
              <a:buNone/>
            </a:pPr>
            <a:endParaRPr lang="de-AT" altLang="de-DE" sz="2800" dirty="0">
              <a:solidFill>
                <a:srgbClr val="588725"/>
              </a:solidFill>
            </a:endParaRPr>
          </a:p>
          <a:p>
            <a:pPr marL="536575">
              <a:buFontTx/>
              <a:buNone/>
            </a:pPr>
            <a:endParaRPr lang="de-AT" altLang="de-DE" sz="2800" dirty="0">
              <a:solidFill>
                <a:srgbClr val="588725"/>
              </a:solidFill>
            </a:endParaRPr>
          </a:p>
          <a:p>
            <a:pPr marL="536575">
              <a:buFontTx/>
              <a:buNone/>
            </a:pPr>
            <a:r>
              <a:rPr lang="de-AT" altLang="de-DE" sz="2800" dirty="0">
                <a:solidFill>
                  <a:srgbClr val="588725"/>
                </a:solidFill>
              </a:rPr>
              <a:t>Fehlen von Möglichkeiten</a:t>
            </a:r>
          </a:p>
          <a:p>
            <a:pPr marL="536575">
              <a:buFontTx/>
              <a:buNone/>
            </a:pPr>
            <a:r>
              <a:rPr lang="de-AT" altLang="de-DE" sz="2800" dirty="0">
                <a:solidFill>
                  <a:srgbClr val="588725"/>
                </a:solidFill>
              </a:rPr>
              <a:t>	sich (mit) einzubringen</a:t>
            </a:r>
          </a:p>
          <a:p>
            <a:pPr marL="536575">
              <a:buFontTx/>
              <a:buNone/>
            </a:pPr>
            <a:r>
              <a:rPr lang="de-AT" altLang="de-DE" sz="2800" dirty="0">
                <a:solidFill>
                  <a:srgbClr val="588725"/>
                </a:solidFill>
              </a:rPr>
              <a:t>	sinnvollen Tätigkeiten nachzugehen</a:t>
            </a:r>
          </a:p>
          <a:p>
            <a:pPr marL="536575">
              <a:buFontTx/>
              <a:buNone/>
            </a:pPr>
            <a:r>
              <a:rPr lang="de-AT" altLang="de-DE" sz="2800" dirty="0">
                <a:solidFill>
                  <a:srgbClr val="588725"/>
                </a:solidFill>
              </a:rPr>
              <a:t>	Teil zu sein, dazu zu gehören</a:t>
            </a:r>
          </a:p>
          <a:p>
            <a:pPr marL="536575">
              <a:buFontTx/>
              <a:buNone/>
            </a:pPr>
            <a:r>
              <a:rPr lang="de-AT" altLang="de-DE" sz="2800" dirty="0">
                <a:solidFill>
                  <a:srgbClr val="588725"/>
                </a:solidFill>
              </a:rPr>
              <a:t>	geschätzt zu sein als Individuum/als Gruppe</a:t>
            </a:r>
          </a:p>
          <a:p>
            <a:pPr marL="536575">
              <a:buFontTx/>
              <a:buNone/>
            </a:pPr>
            <a:endParaRPr lang="de-AT" altLang="de-DE" sz="2800" dirty="0">
              <a:solidFill>
                <a:srgbClr val="588725"/>
              </a:solidFill>
            </a:endParaRPr>
          </a:p>
          <a:p>
            <a:pPr marL="536575">
              <a:buFontTx/>
              <a:buNone/>
            </a:pPr>
            <a:r>
              <a:rPr lang="de-AT" altLang="de-DE" sz="2800" dirty="0" err="1">
                <a:solidFill>
                  <a:srgbClr val="588725"/>
                </a:solidFill>
              </a:rPr>
              <a:t>Occupational</a:t>
            </a:r>
            <a:r>
              <a:rPr lang="de-AT" altLang="de-DE" sz="2800" dirty="0">
                <a:solidFill>
                  <a:srgbClr val="588725"/>
                </a:solidFill>
              </a:rPr>
              <a:t> </a:t>
            </a:r>
            <a:r>
              <a:rPr lang="de-AT" altLang="de-DE" sz="2800" dirty="0" err="1">
                <a:solidFill>
                  <a:srgbClr val="588725"/>
                </a:solidFill>
              </a:rPr>
              <a:t>deprivation</a:t>
            </a:r>
            <a:r>
              <a:rPr lang="de-AT" altLang="de-DE" sz="2800" dirty="0">
                <a:solidFill>
                  <a:srgbClr val="588725"/>
                </a:solidFill>
              </a:rPr>
              <a:t> - Betätigungsdeprivation</a:t>
            </a:r>
          </a:p>
          <a:p>
            <a:pPr marL="536575">
              <a:buFontTx/>
              <a:buNone/>
            </a:pPr>
            <a:r>
              <a:rPr lang="de-AT" altLang="de-DE" sz="2800" dirty="0" err="1">
                <a:solidFill>
                  <a:srgbClr val="588725"/>
                </a:solidFill>
              </a:rPr>
              <a:t>Occupational</a:t>
            </a:r>
            <a:r>
              <a:rPr lang="de-AT" altLang="de-DE" sz="2800" dirty="0">
                <a:solidFill>
                  <a:srgbClr val="588725"/>
                </a:solidFill>
              </a:rPr>
              <a:t> </a:t>
            </a:r>
            <a:r>
              <a:rPr lang="de-AT" altLang="de-DE" sz="2800" dirty="0" err="1">
                <a:solidFill>
                  <a:srgbClr val="588725"/>
                </a:solidFill>
              </a:rPr>
              <a:t>alienation</a:t>
            </a:r>
            <a:r>
              <a:rPr lang="de-AT" altLang="de-DE" sz="2800" dirty="0">
                <a:solidFill>
                  <a:srgbClr val="588725"/>
                </a:solidFill>
              </a:rPr>
              <a:t> - Betätigungsentfremdung</a:t>
            </a:r>
          </a:p>
          <a:p>
            <a:pPr marL="536575">
              <a:buFontTx/>
              <a:buNone/>
            </a:pPr>
            <a:r>
              <a:rPr lang="de-AT" altLang="de-DE" sz="2800" dirty="0" err="1">
                <a:solidFill>
                  <a:srgbClr val="588725"/>
                </a:solidFill>
              </a:rPr>
              <a:t>Occupational</a:t>
            </a:r>
            <a:r>
              <a:rPr lang="de-AT" altLang="de-DE" sz="2800" dirty="0">
                <a:solidFill>
                  <a:srgbClr val="588725"/>
                </a:solidFill>
              </a:rPr>
              <a:t> </a:t>
            </a:r>
            <a:r>
              <a:rPr lang="de-AT" altLang="de-DE" sz="2800" dirty="0" err="1">
                <a:solidFill>
                  <a:srgbClr val="588725"/>
                </a:solidFill>
              </a:rPr>
              <a:t>apartheid</a:t>
            </a:r>
            <a:r>
              <a:rPr lang="de-AT" altLang="de-DE" sz="2800" dirty="0">
                <a:solidFill>
                  <a:srgbClr val="588725"/>
                </a:solidFill>
              </a:rPr>
              <a:t> / </a:t>
            </a:r>
            <a:r>
              <a:rPr lang="de-AT" altLang="de-DE" sz="2800" dirty="0" err="1">
                <a:solidFill>
                  <a:srgbClr val="588725"/>
                </a:solidFill>
              </a:rPr>
              <a:t>social</a:t>
            </a:r>
            <a:r>
              <a:rPr lang="de-AT" altLang="de-DE" sz="2800" dirty="0">
                <a:solidFill>
                  <a:srgbClr val="588725"/>
                </a:solidFill>
              </a:rPr>
              <a:t> </a:t>
            </a:r>
            <a:r>
              <a:rPr lang="de-AT" altLang="de-DE" sz="2800" dirty="0" err="1">
                <a:solidFill>
                  <a:srgbClr val="588725"/>
                </a:solidFill>
              </a:rPr>
              <a:t>exclusion</a:t>
            </a:r>
            <a:r>
              <a:rPr lang="de-AT" altLang="de-DE" sz="2800" dirty="0">
                <a:solidFill>
                  <a:srgbClr val="588725"/>
                </a:solidFill>
              </a:rPr>
              <a:t> – sozialer Ausschluss</a:t>
            </a:r>
          </a:p>
          <a:p>
            <a:pPr marL="536575">
              <a:buFontTx/>
              <a:buNone/>
            </a:pPr>
            <a:r>
              <a:rPr lang="de-AT" altLang="de-DE" sz="2800" dirty="0" err="1">
                <a:solidFill>
                  <a:srgbClr val="588725"/>
                </a:solidFill>
              </a:rPr>
              <a:t>Occupational</a:t>
            </a:r>
            <a:r>
              <a:rPr lang="de-AT" altLang="de-DE" sz="2800" dirty="0">
                <a:solidFill>
                  <a:srgbClr val="588725"/>
                </a:solidFill>
              </a:rPr>
              <a:t> </a:t>
            </a:r>
            <a:r>
              <a:rPr lang="de-AT" altLang="de-DE" sz="2800" dirty="0" err="1">
                <a:solidFill>
                  <a:srgbClr val="588725"/>
                </a:solidFill>
              </a:rPr>
              <a:t>injustice</a:t>
            </a:r>
            <a:r>
              <a:rPr lang="de-AT" altLang="de-DE" sz="2800" dirty="0">
                <a:solidFill>
                  <a:srgbClr val="588725"/>
                </a:solidFill>
              </a:rPr>
              <a:t> - Betätigungsungerechtigkeit</a:t>
            </a: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512" y="149151"/>
            <a:ext cx="9180512" cy="615553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de-AT" sz="3400" i="0" dirty="0" err="1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Resilienz</a:t>
            </a:r>
            <a:r>
              <a:rPr lang="de-AT" sz="3400" i="0" dirty="0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Risikofaktoren</a:t>
            </a:r>
            <a:endParaRPr lang="de-AT" altLang="de-DE" sz="3400" i="0" kern="0" dirty="0">
              <a:solidFill>
                <a:srgbClr val="FFFFCC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Grafik 6" descr="https://www.fhg-tirol.ac.at/img/logo1.gif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8496944" y="6093296"/>
            <a:ext cx="683568" cy="8590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12" y="1484784"/>
            <a:ext cx="2699792" cy="1368152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3700818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nhaltsplatzhalter 2" descr="September 2014 mit Doris, Moritz, Mama, Papa 16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0"/>
            <a:ext cx="9220201" cy="6884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5327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9216008" cy="7101408"/>
          </a:xfrm>
          <a:solidFill>
            <a:schemeClr val="accent3">
              <a:lumMod val="40000"/>
              <a:lumOff val="60000"/>
            </a:scheme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1950" indent="-361950">
              <a:buNone/>
            </a:pPr>
            <a:endParaRPr lang="de-AT" sz="2800" dirty="0">
              <a:solidFill>
                <a:srgbClr val="008000"/>
              </a:solidFill>
            </a:endParaRPr>
          </a:p>
          <a:p>
            <a:pPr marL="804863" indent="-446088">
              <a:buFont typeface="Wingdings" pitchFamily="2" charset="2"/>
              <a:buChar char="§"/>
            </a:pPr>
            <a:endParaRPr lang="de-AT" sz="2800" dirty="0">
              <a:solidFill>
                <a:srgbClr val="5F9127"/>
              </a:solidFill>
            </a:endParaRPr>
          </a:p>
          <a:p>
            <a:pPr marL="804863" indent="-446088">
              <a:buFont typeface="Wingdings" pitchFamily="2" charset="2"/>
              <a:buChar char="§"/>
            </a:pPr>
            <a:endParaRPr lang="de-AT" sz="2800" dirty="0">
              <a:solidFill>
                <a:srgbClr val="5F9127"/>
              </a:solidFill>
            </a:endParaRPr>
          </a:p>
          <a:p>
            <a:pPr marL="804863" indent="-446088">
              <a:buFont typeface="Wingdings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an sich selbst</a:t>
            </a:r>
          </a:p>
          <a:p>
            <a:pPr marL="804863" indent="-446088">
              <a:buFont typeface="Wingdings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aus der eigenen Biographie</a:t>
            </a:r>
          </a:p>
          <a:p>
            <a:pPr marL="804863" indent="-446088">
              <a:buFont typeface="Wingdings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durch Erfahrung von Selbstwirksamkeit im Tun</a:t>
            </a:r>
          </a:p>
          <a:p>
            <a:pPr marL="804863" indent="-446088">
              <a:buFont typeface="Wingdings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in der Gruppe</a:t>
            </a:r>
          </a:p>
          <a:p>
            <a:pPr marL="804863" indent="-446088">
              <a:buFont typeface="Wingdings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in der Familie</a:t>
            </a:r>
          </a:p>
          <a:p>
            <a:pPr marL="804863" indent="-446088">
              <a:buFont typeface="Wingdings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in der Wohnumgebung (Gemeinde, Betreutes Wohnen, Heim)</a:t>
            </a:r>
          </a:p>
          <a:p>
            <a:pPr marL="804863" indent="-446088">
              <a:buFont typeface="Wingdings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für Mobilität, für Teilhabe am sozialen und kulturellen Leben</a:t>
            </a: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9151"/>
            <a:ext cx="9180512" cy="615553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defRPr/>
            </a:pPr>
            <a:r>
              <a:rPr lang="de-AT" altLang="de-DE" sz="3400" i="0" dirty="0" err="1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Resilienz</a:t>
            </a:r>
            <a:r>
              <a:rPr lang="de-AT" altLang="de-DE" sz="3400" i="0" dirty="0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Ressourcen entdecken</a:t>
            </a:r>
          </a:p>
        </p:txBody>
      </p:sp>
      <p:pic>
        <p:nvPicPr>
          <p:cNvPr id="7" name="Grafik 6" descr="https://www.fhg-tirol.ac.at/img/logo1.gif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7956376" y="5661248"/>
            <a:ext cx="999977" cy="11967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80728"/>
            <a:ext cx="2843808" cy="1368152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3700818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9180512" cy="7101408"/>
          </a:xfrm>
          <a:solidFill>
            <a:srgbClr val="DEF1BD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1950" indent="-361950">
              <a:buFont typeface="Wingdings" pitchFamily="2" charset="2"/>
              <a:buChar char="§"/>
            </a:pPr>
            <a:endParaRPr lang="de-AT" sz="2800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de-AT" sz="2800" i="1" dirty="0">
                <a:solidFill>
                  <a:srgbClr val="008000"/>
                </a:solidFill>
              </a:rPr>
              <a:t>	</a:t>
            </a:r>
          </a:p>
          <a:p>
            <a:pPr marL="0" indent="0"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 marL="0" indent="0"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 marL="623888" indent="0">
              <a:buNone/>
              <a:tabLst>
                <a:tab pos="623888" algn="l"/>
              </a:tabLst>
            </a:pPr>
            <a:r>
              <a:rPr lang="de-AT" sz="2800" i="1" dirty="0">
                <a:solidFill>
                  <a:srgbClr val="5F9127"/>
                </a:solidFill>
              </a:rPr>
              <a:t>„a wenn i nimmer alles </a:t>
            </a:r>
            <a:r>
              <a:rPr lang="de-AT" sz="2800" i="1" dirty="0" err="1">
                <a:solidFill>
                  <a:srgbClr val="5F9127"/>
                </a:solidFill>
              </a:rPr>
              <a:t>tuan</a:t>
            </a:r>
            <a:r>
              <a:rPr lang="de-AT" sz="2800" i="1" dirty="0">
                <a:solidFill>
                  <a:srgbClr val="5F9127"/>
                </a:solidFill>
              </a:rPr>
              <a:t> kann, körperlich – 	durch de Gruppentreffen mit die beiden Damen 	hab i jetzt wieder a Idee, was trotzdem geht – </a:t>
            </a:r>
          </a:p>
          <a:p>
            <a:pPr marL="0" indent="0">
              <a:buNone/>
            </a:pPr>
            <a:r>
              <a:rPr lang="de-AT" sz="2800" i="1" dirty="0">
                <a:solidFill>
                  <a:srgbClr val="5F9127"/>
                </a:solidFill>
              </a:rPr>
              <a:t>	und </a:t>
            </a:r>
            <a:r>
              <a:rPr lang="de-AT" sz="2800" i="1" dirty="0" err="1">
                <a:solidFill>
                  <a:srgbClr val="5F9127"/>
                </a:solidFill>
              </a:rPr>
              <a:t>wia</a:t>
            </a:r>
            <a:r>
              <a:rPr lang="de-AT" sz="2800" i="1" dirty="0">
                <a:solidFill>
                  <a:srgbClr val="5F9127"/>
                </a:solidFill>
              </a:rPr>
              <a:t> i des </a:t>
            </a:r>
            <a:r>
              <a:rPr lang="de-AT" sz="2800" i="1" dirty="0" err="1">
                <a:solidFill>
                  <a:srgbClr val="5F9127"/>
                </a:solidFill>
              </a:rPr>
              <a:t>tuan</a:t>
            </a:r>
            <a:r>
              <a:rPr lang="de-AT" sz="2800" i="1" dirty="0">
                <a:solidFill>
                  <a:srgbClr val="5F9127"/>
                </a:solidFill>
              </a:rPr>
              <a:t> kann.“</a:t>
            </a:r>
          </a:p>
          <a:p>
            <a:pPr marL="0" indent="0">
              <a:buNone/>
            </a:pPr>
            <a:r>
              <a:rPr lang="de-AT" sz="2800" i="1" dirty="0">
                <a:solidFill>
                  <a:srgbClr val="5F9127"/>
                </a:solidFill>
              </a:rPr>
              <a:t>							(Fr. S, 78a) </a:t>
            </a: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207"/>
            <a:ext cx="9180512" cy="615553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defRPr/>
            </a:pPr>
            <a:r>
              <a:rPr lang="de-AT" altLang="de-DE" sz="3400" i="0" dirty="0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Ressourcen entdecken</a:t>
            </a:r>
          </a:p>
        </p:txBody>
      </p:sp>
      <p:pic>
        <p:nvPicPr>
          <p:cNvPr id="7" name="Grafik 6" descr="https://www.fhg-tirol.ac.at/img/logo1.gif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8360047" y="5893179"/>
            <a:ext cx="783953" cy="9648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301208"/>
            <a:ext cx="2627784" cy="1368152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26442104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9251632" cy="7101408"/>
          </a:xfrm>
          <a:solidFill>
            <a:srgbClr val="DEF1BD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de-AT" sz="2800" dirty="0">
              <a:solidFill>
                <a:srgbClr val="5F9127"/>
              </a:solidFill>
            </a:endParaRPr>
          </a:p>
          <a:p>
            <a:pPr marL="620713">
              <a:buNone/>
            </a:pPr>
            <a:endParaRPr lang="de-AT" sz="2800" dirty="0">
              <a:solidFill>
                <a:srgbClr val="5F9127"/>
              </a:solidFill>
            </a:endParaRPr>
          </a:p>
          <a:p>
            <a:pPr marL="620713">
              <a:buFont typeface="Wingdings" panose="05000000000000000000" pitchFamily="2" charset="2"/>
              <a:buChar char="§"/>
            </a:pPr>
            <a:r>
              <a:rPr lang="de-AT" sz="2800" dirty="0" err="1">
                <a:solidFill>
                  <a:srgbClr val="5F9127"/>
                </a:solidFill>
              </a:rPr>
              <a:t>Handlunginteressen</a:t>
            </a:r>
            <a:endParaRPr lang="de-AT" sz="2800" dirty="0">
              <a:solidFill>
                <a:srgbClr val="5F9127"/>
              </a:solidFill>
            </a:endParaRPr>
          </a:p>
          <a:p>
            <a:pPr marL="620713"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Handlungsmotivation</a:t>
            </a:r>
          </a:p>
          <a:p>
            <a:pPr marL="620713"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Möglichkeiten - Verwirklichungschancen – </a:t>
            </a:r>
            <a:r>
              <a:rPr lang="de-AT" sz="2800" dirty="0" err="1">
                <a:solidFill>
                  <a:srgbClr val="5F9127"/>
                </a:solidFill>
              </a:rPr>
              <a:t>Capabilities</a:t>
            </a:r>
            <a:endParaRPr lang="de-AT" sz="2800" dirty="0">
              <a:solidFill>
                <a:srgbClr val="5F9127"/>
              </a:solidFill>
            </a:endParaRPr>
          </a:p>
          <a:p>
            <a:pPr marL="620713"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Handlungsidentität</a:t>
            </a:r>
          </a:p>
          <a:p>
            <a:pPr marL="620713"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Handlungsrollen - Selbst- und Fremdattribute</a:t>
            </a:r>
          </a:p>
          <a:p>
            <a:pPr marL="620713">
              <a:buFont typeface="Wingdings" panose="05000000000000000000" pitchFamily="2" charset="2"/>
              <a:buChar char="§"/>
            </a:pPr>
            <a:r>
              <a:rPr lang="de-AT" sz="2800" dirty="0">
                <a:solidFill>
                  <a:srgbClr val="5F9127"/>
                </a:solidFill>
              </a:rPr>
              <a:t>Bewältigungsstrategien in </a:t>
            </a:r>
            <a:r>
              <a:rPr lang="de-AT" sz="2800" dirty="0" err="1">
                <a:solidFill>
                  <a:srgbClr val="5F9127"/>
                </a:solidFill>
              </a:rPr>
              <a:t>Transitionsprozessen</a:t>
            </a:r>
            <a:endParaRPr lang="de-AT" sz="2800" dirty="0">
              <a:solidFill>
                <a:srgbClr val="5F9127"/>
              </a:solidFill>
            </a:endParaRPr>
          </a:p>
          <a:p>
            <a:pPr marL="620713">
              <a:buFont typeface="Wingdings" panose="05000000000000000000" pitchFamily="2" charset="2"/>
              <a:buChar char="§"/>
            </a:pPr>
            <a:r>
              <a:rPr lang="de-AT" sz="2800" dirty="0" err="1">
                <a:solidFill>
                  <a:srgbClr val="5F9127"/>
                </a:solidFill>
              </a:rPr>
              <a:t>Resilienz</a:t>
            </a:r>
            <a:endParaRPr lang="de-AT" sz="2800" dirty="0">
              <a:solidFill>
                <a:srgbClr val="5F9127"/>
              </a:solidFill>
            </a:endParaRPr>
          </a:p>
          <a:p>
            <a:pPr marL="620713">
              <a:buNone/>
            </a:pPr>
            <a:endParaRPr lang="de-AT" sz="2800" dirty="0">
              <a:solidFill>
                <a:srgbClr val="5F9127"/>
              </a:solidFill>
            </a:endParaRPr>
          </a:p>
          <a:p>
            <a:pPr marL="263525" indent="0">
              <a:buNone/>
            </a:pPr>
            <a:r>
              <a:rPr lang="de-AT" sz="2000" dirty="0">
                <a:solidFill>
                  <a:srgbClr val="5F9127"/>
                </a:solidFill>
              </a:rPr>
              <a:t>Beispiele:</a:t>
            </a:r>
            <a:r>
              <a:rPr lang="de-AT" sz="2000" i="1" dirty="0">
                <a:solidFill>
                  <a:srgbClr val="5F9127"/>
                </a:solidFill>
              </a:rPr>
              <a:t> Skype mit Sohn, positives gemeinsames Erleben mit Familienangehörigen, neue Aufgabe im Heim, Kontakte mit Anderen,...</a:t>
            </a:r>
            <a:br>
              <a:rPr lang="de-AT" sz="2000" i="1" dirty="0">
                <a:solidFill>
                  <a:srgbClr val="5F9127"/>
                </a:solidFill>
              </a:rPr>
            </a:br>
            <a:br>
              <a:rPr lang="de-AT" sz="2800" dirty="0"/>
            </a:br>
            <a:endParaRPr lang="de-AT" sz="2800" i="1" dirty="0">
              <a:solidFill>
                <a:srgbClr val="5F9127"/>
              </a:solidFill>
            </a:endParaRP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207"/>
            <a:ext cx="9180512" cy="615553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defRPr/>
            </a:pPr>
            <a:r>
              <a:rPr lang="de-AT" altLang="de-DE" sz="3400" i="0" dirty="0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Ressourcen entdecken</a:t>
            </a:r>
          </a:p>
        </p:txBody>
      </p:sp>
      <p:pic>
        <p:nvPicPr>
          <p:cNvPr id="7" name="Grafik 6" descr="https://www.fhg-tirol.ac.at/img/logo1.gif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8316416" y="6021288"/>
            <a:ext cx="783953" cy="9648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764704"/>
            <a:ext cx="2627784" cy="1368152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42209647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9251632" cy="7938120"/>
          </a:xfrm>
          <a:solidFill>
            <a:srgbClr val="DEF1BD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de-AT" sz="2800" dirty="0">
              <a:solidFill>
                <a:srgbClr val="5F9127"/>
              </a:solidFill>
            </a:endParaRPr>
          </a:p>
          <a:p>
            <a:pPr marL="627063">
              <a:buNone/>
              <a:tabLst>
                <a:tab pos="441325" algn="l"/>
              </a:tabLst>
            </a:pPr>
            <a:endParaRPr lang="de-AT" altLang="de-DE" sz="900" dirty="0">
              <a:solidFill>
                <a:srgbClr val="588725"/>
              </a:solidFill>
            </a:endParaRPr>
          </a:p>
          <a:p>
            <a:pPr marL="627063">
              <a:buNone/>
              <a:tabLst>
                <a:tab pos="441325" algn="l"/>
              </a:tabLst>
            </a:pPr>
            <a:endParaRPr lang="de-AT" altLang="de-DE" sz="900" dirty="0">
              <a:solidFill>
                <a:srgbClr val="588725"/>
              </a:solidFill>
            </a:endParaRPr>
          </a:p>
          <a:p>
            <a:pPr marL="627063">
              <a:buFont typeface="Wingdings" panose="05000000000000000000" pitchFamily="2" charset="2"/>
              <a:buChar char="§"/>
              <a:tabLst>
                <a:tab pos="441325" algn="l"/>
              </a:tabLst>
            </a:pPr>
            <a:r>
              <a:rPr lang="de-AT" altLang="de-DE" sz="2800" dirty="0">
                <a:solidFill>
                  <a:srgbClr val="588725"/>
                </a:solidFill>
              </a:rPr>
              <a:t>Positive Erfahrungen von Selbstwirksamkeit</a:t>
            </a:r>
          </a:p>
          <a:p>
            <a:pPr marL="627063">
              <a:buFont typeface="Wingdings" panose="05000000000000000000" pitchFamily="2" charset="2"/>
              <a:buChar char="§"/>
            </a:pPr>
            <a:r>
              <a:rPr lang="de-AT" altLang="de-DE" sz="2800" dirty="0">
                <a:solidFill>
                  <a:srgbClr val="588725"/>
                </a:solidFill>
              </a:rPr>
              <a:t>Freude bringenden Tätigkeiten nachgehen</a:t>
            </a:r>
          </a:p>
          <a:p>
            <a:pPr marL="627063">
              <a:buFont typeface="Wingdings" panose="05000000000000000000" pitchFamily="2" charset="2"/>
              <a:buChar char="§"/>
            </a:pPr>
            <a:r>
              <a:rPr lang="de-AT" altLang="de-DE" sz="2800" dirty="0">
                <a:solidFill>
                  <a:srgbClr val="588725"/>
                </a:solidFill>
              </a:rPr>
              <a:t>Zugehörigkeit erfahren</a:t>
            </a:r>
          </a:p>
          <a:p>
            <a:pPr marL="627063">
              <a:buFont typeface="Wingdings" panose="05000000000000000000" pitchFamily="2" charset="2"/>
              <a:buChar char="§"/>
            </a:pPr>
            <a:r>
              <a:rPr lang="de-AT" altLang="de-DE" sz="2800" dirty="0">
                <a:solidFill>
                  <a:srgbClr val="588725"/>
                </a:solidFill>
              </a:rPr>
              <a:t>Beitragen, gestalten, mitentscheiden können (Urheberschaft)</a:t>
            </a:r>
          </a:p>
          <a:p>
            <a:pPr marL="627063">
              <a:buFont typeface="Wingdings" panose="05000000000000000000" pitchFamily="2" charset="2"/>
              <a:buChar char="§"/>
            </a:pPr>
            <a:r>
              <a:rPr lang="de-AT" altLang="de-DE" sz="2800" dirty="0">
                <a:solidFill>
                  <a:srgbClr val="588725"/>
                </a:solidFill>
              </a:rPr>
              <a:t>Vertrauen, Hoffnung, Zuversicht</a:t>
            </a:r>
          </a:p>
          <a:p>
            <a:pPr marL="627063">
              <a:buFont typeface="Wingdings" panose="05000000000000000000" pitchFamily="2" charset="2"/>
              <a:buChar char="§"/>
            </a:pPr>
            <a:r>
              <a:rPr lang="de-AT" altLang="de-DE" sz="2800" dirty="0">
                <a:solidFill>
                  <a:srgbClr val="588725"/>
                </a:solidFill>
              </a:rPr>
              <a:t>Sinn im Leben finden (V. Frankl, 2017)</a:t>
            </a:r>
          </a:p>
          <a:p>
            <a:pPr marL="627063">
              <a:buFont typeface="Wingdings" panose="05000000000000000000" pitchFamily="2" charset="2"/>
              <a:buChar char="§"/>
            </a:pPr>
            <a:r>
              <a:rPr lang="de-AT" altLang="de-DE" sz="2800" dirty="0">
                <a:solidFill>
                  <a:srgbClr val="588725"/>
                </a:solidFill>
              </a:rPr>
              <a:t>Erleben, dass das eigene Dasein einen Unterschied macht, Bedeutung hat</a:t>
            </a:r>
            <a:endParaRPr lang="de-AT" sz="2800" i="1" dirty="0">
              <a:solidFill>
                <a:srgbClr val="5F9127"/>
              </a:solidFill>
            </a:endParaRP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6632"/>
            <a:ext cx="9324528" cy="615553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defRPr/>
            </a:pPr>
            <a:r>
              <a:rPr lang="de-AT" altLang="de-DE" sz="3400" i="0" dirty="0" err="1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Resilienz</a:t>
            </a:r>
            <a:r>
              <a:rPr lang="de-AT" altLang="de-DE" sz="3400" i="0" dirty="0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[</a:t>
            </a:r>
            <a:r>
              <a:rPr lang="de-AT" altLang="de-DE" sz="3400" i="0" dirty="0" err="1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ergotherapeutisch</a:t>
            </a:r>
            <a:r>
              <a:rPr lang="de-AT" altLang="de-DE" sz="3400" i="0" dirty="0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] stärken</a:t>
            </a:r>
          </a:p>
        </p:txBody>
      </p:sp>
      <p:pic>
        <p:nvPicPr>
          <p:cNvPr id="7" name="Grafik 6" descr="https://www.fhg-tirol.ac.at/img/logo1.gif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8172400" y="5805264"/>
            <a:ext cx="855961" cy="9648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661248"/>
            <a:ext cx="2627784" cy="1224136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4220964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9144000" cy="7101408"/>
          </a:xfrm>
          <a:solidFill>
            <a:srgbClr val="DEF1BD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0800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de-AT" sz="2800" dirty="0">
              <a:solidFill>
                <a:srgbClr val="5F9127"/>
              </a:solidFill>
            </a:endParaRPr>
          </a:p>
          <a:p>
            <a:pPr marL="360363" indent="0">
              <a:buNone/>
            </a:pPr>
            <a:endParaRPr lang="de-AT" sz="3100" i="1" dirty="0">
              <a:solidFill>
                <a:srgbClr val="76B531"/>
              </a:solidFill>
            </a:endParaRPr>
          </a:p>
          <a:p>
            <a:pPr marL="627063">
              <a:buNone/>
            </a:pPr>
            <a:endParaRPr lang="de-AT" altLang="de-DE" sz="3600" i="1" dirty="0">
              <a:solidFill>
                <a:srgbClr val="588725"/>
              </a:solidFill>
            </a:endParaRPr>
          </a:p>
          <a:p>
            <a:pPr marL="627063">
              <a:buNone/>
            </a:pPr>
            <a:r>
              <a:rPr lang="de-AT" altLang="de-DE" sz="3400" i="1" dirty="0">
                <a:solidFill>
                  <a:srgbClr val="588725"/>
                </a:solidFill>
              </a:rPr>
              <a:t>„Durch die Teilnahme an „LEBENSFREUDE“ hab ich wieder viel mehr Freud‘ im Alltag“</a:t>
            </a:r>
          </a:p>
          <a:p>
            <a:pPr marL="627063">
              <a:buNone/>
            </a:pPr>
            <a:endParaRPr lang="de-AT" altLang="de-DE" sz="3400" i="1" dirty="0">
              <a:solidFill>
                <a:srgbClr val="588725"/>
              </a:solidFill>
            </a:endParaRPr>
          </a:p>
          <a:p>
            <a:pPr marL="627063">
              <a:buNone/>
            </a:pPr>
            <a:r>
              <a:rPr lang="de-AT" altLang="de-DE" sz="3400" i="1" dirty="0">
                <a:solidFill>
                  <a:srgbClr val="588725"/>
                </a:solidFill>
              </a:rPr>
              <a:t>„(…) wir sind bei „LEBENSFREUDE“ schon als Gruppe zusammen gewachsen – es tut gut, zu wissen, dass man mit Vielem nicht allein ist“</a:t>
            </a:r>
          </a:p>
          <a:p>
            <a:pPr marL="627063">
              <a:buNone/>
            </a:pPr>
            <a:endParaRPr lang="de-AT" altLang="de-DE" sz="3400" i="1" dirty="0">
              <a:solidFill>
                <a:srgbClr val="588725"/>
              </a:solidFill>
            </a:endParaRPr>
          </a:p>
          <a:p>
            <a:pPr marL="627063">
              <a:buNone/>
            </a:pPr>
            <a:r>
              <a:rPr lang="de-AT" altLang="de-DE" sz="3400" i="1" dirty="0">
                <a:solidFill>
                  <a:srgbClr val="588725"/>
                </a:solidFill>
              </a:rPr>
              <a:t>„Durch „LEBENSFREUDE“ weiß ich jetzt, was ich tun kann, wenn es mir nicht so gut geht – das hilft…“</a:t>
            </a:r>
          </a:p>
          <a:p>
            <a:pPr marL="627063">
              <a:buNone/>
            </a:pPr>
            <a:endParaRPr lang="de-AT" altLang="de-DE" sz="3400" i="1" dirty="0">
              <a:solidFill>
                <a:srgbClr val="588725"/>
              </a:solidFill>
            </a:endParaRPr>
          </a:p>
          <a:p>
            <a:pPr marL="627063">
              <a:buNone/>
            </a:pPr>
            <a:r>
              <a:rPr lang="de-AT" altLang="de-DE" sz="3400" i="1" dirty="0">
                <a:solidFill>
                  <a:srgbClr val="588725"/>
                </a:solidFill>
              </a:rPr>
              <a:t>„ (…) ich hab durch die Gruppentreffen und Einzelgespräche viel entdecken dürfen, in meinem Alter…“</a:t>
            </a:r>
          </a:p>
          <a:p>
            <a:pPr marL="627063">
              <a:buNone/>
            </a:pPr>
            <a:endParaRPr lang="de-AT" altLang="de-DE" sz="3400" i="1" dirty="0">
              <a:solidFill>
                <a:srgbClr val="588725"/>
              </a:solidFill>
            </a:endParaRPr>
          </a:p>
          <a:p>
            <a:pPr marL="627063">
              <a:buNone/>
            </a:pPr>
            <a:r>
              <a:rPr lang="de-AT" altLang="de-DE" sz="3400" i="1" dirty="0">
                <a:solidFill>
                  <a:srgbClr val="588725"/>
                </a:solidFill>
              </a:rPr>
              <a:t>„jetzt fühl i‘ mi‘ vorbereitet aufs Älter Werden“ </a:t>
            </a:r>
            <a:r>
              <a:rPr lang="de-AT" altLang="de-DE" sz="3400" dirty="0">
                <a:solidFill>
                  <a:srgbClr val="588725"/>
                </a:solidFill>
              </a:rPr>
              <a:t>(TN, 93 Jahre)</a:t>
            </a:r>
          </a:p>
          <a:p>
            <a:pPr marL="620713">
              <a:buNone/>
            </a:pPr>
            <a:endParaRPr lang="de-AT" sz="2800" dirty="0">
              <a:solidFill>
                <a:srgbClr val="5F9127"/>
              </a:solidFill>
            </a:endParaRPr>
          </a:p>
          <a:p>
            <a:pPr marL="263525" indent="0">
              <a:buNone/>
            </a:pPr>
            <a:br>
              <a:rPr lang="de-AT" sz="2800" dirty="0"/>
            </a:br>
            <a:endParaRPr lang="de-AT" sz="2800" i="1" dirty="0">
              <a:solidFill>
                <a:srgbClr val="5F9127"/>
              </a:solidFill>
            </a:endParaRP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207"/>
            <a:ext cx="9180512" cy="615553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defRPr/>
            </a:pPr>
            <a:r>
              <a:rPr lang="de-AT" altLang="de-DE" sz="3400" i="0" dirty="0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Rückmeldungen der </a:t>
            </a:r>
            <a:r>
              <a:rPr lang="de-AT" altLang="de-DE" sz="3400" i="0" dirty="0" err="1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SeniorInnen</a:t>
            </a:r>
            <a:endParaRPr lang="de-AT" altLang="de-DE" sz="3400" i="0" dirty="0">
              <a:solidFill>
                <a:srgbClr val="FFFF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Grafik 6" descr="https://www.fhg-tirol.ac.at/img/logo1.gif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8100392" y="5877272"/>
            <a:ext cx="783953" cy="9648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411760" cy="1152128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42209647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0" y="546346"/>
            <a:ext cx="9144000" cy="6267030"/>
          </a:xfrm>
          <a:solidFill>
            <a:schemeClr val="accent3">
              <a:lumMod val="40000"/>
              <a:lumOff val="60000"/>
            </a:scheme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>
              <a:buNone/>
            </a:pPr>
            <a:r>
              <a:rPr lang="de-AT" sz="2800" i="1" dirty="0">
                <a:solidFill>
                  <a:srgbClr val="5F9127"/>
                </a:solidFill>
              </a:rPr>
              <a:t>					</a:t>
            </a:r>
            <a:r>
              <a:rPr lang="de-AT" sz="2800" b="1" i="1" dirty="0">
                <a:solidFill>
                  <a:srgbClr val="5F9127"/>
                </a:solidFill>
              </a:rPr>
              <a:t>Gesundheitskompetenz, 					Lebensqualität &amp; 						Resilienz</a:t>
            </a:r>
          </a:p>
          <a:p>
            <a:pPr lvl="4">
              <a:buNone/>
              <a:tabLst>
                <a:tab pos="4484688" algn="l"/>
              </a:tabLst>
            </a:pPr>
            <a:r>
              <a:rPr lang="de-AT" sz="1600" b="1" i="1" dirty="0">
                <a:solidFill>
                  <a:srgbClr val="5F9127"/>
                </a:solidFill>
              </a:rPr>
              <a:t>		</a:t>
            </a:r>
            <a:r>
              <a:rPr lang="de-AT" sz="2400" b="1" i="1" dirty="0">
                <a:solidFill>
                  <a:srgbClr val="5F9127"/>
                </a:solidFill>
              </a:rPr>
              <a:t>von Einzelnen</a:t>
            </a:r>
          </a:p>
          <a:p>
            <a:pPr marL="4506913" lvl="4" indent="-2678113">
              <a:buNone/>
              <a:tabLst>
                <a:tab pos="4484688" algn="l"/>
              </a:tabLst>
            </a:pPr>
            <a:r>
              <a:rPr lang="de-AT" sz="2400" b="1" i="1" dirty="0">
                <a:solidFill>
                  <a:srgbClr val="5F9127"/>
                </a:solidFill>
              </a:rPr>
              <a:t>	von Gruppen</a:t>
            </a:r>
          </a:p>
          <a:p>
            <a:pPr marL="4506913" lvl="4" indent="-2678113">
              <a:buNone/>
              <a:tabLst>
                <a:tab pos="4484688" algn="l"/>
              </a:tabLst>
            </a:pPr>
            <a:r>
              <a:rPr lang="de-AT" sz="2400" b="1" i="1" dirty="0">
                <a:solidFill>
                  <a:srgbClr val="5F9127"/>
                </a:solidFill>
              </a:rPr>
              <a:t>	von Gemeinden</a:t>
            </a:r>
          </a:p>
          <a:p>
            <a:pPr marL="4506913" lvl="4" indent="-2678113">
              <a:buNone/>
              <a:tabLst>
                <a:tab pos="4484688" algn="l"/>
              </a:tabLst>
            </a:pPr>
            <a:r>
              <a:rPr lang="de-AT" sz="2400" b="1" i="1" dirty="0">
                <a:solidFill>
                  <a:srgbClr val="5F9127"/>
                </a:solidFill>
              </a:rPr>
              <a:t>	von Einrichtungen</a:t>
            </a:r>
          </a:p>
          <a:p>
            <a:pPr marL="4506913" lvl="4" indent="-2678113">
              <a:buNone/>
              <a:tabLst>
                <a:tab pos="4484688" algn="l"/>
              </a:tabLst>
            </a:pPr>
            <a:r>
              <a:rPr lang="de-AT" sz="2400" b="1" i="1" dirty="0">
                <a:solidFill>
                  <a:srgbClr val="5F9127"/>
                </a:solidFill>
              </a:rPr>
              <a:t>	in unserer Gesellschaft</a:t>
            </a: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0204"/>
            <a:ext cx="9144000" cy="615553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defRPr/>
            </a:pPr>
            <a:r>
              <a:rPr lang="de-AT" altLang="de-DE" sz="3400" i="0" dirty="0">
                <a:solidFill>
                  <a:srgbClr val="FFFF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Ressourcenorientierung</a:t>
            </a:r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BA3BF87B-B6CE-494E-A2F5-7AD80B78A578}"/>
              </a:ext>
            </a:extLst>
          </p:cNvPr>
          <p:cNvGraphicFramePr/>
          <p:nvPr/>
        </p:nvGraphicFramePr>
        <p:xfrm>
          <a:off x="7349990" y="253446"/>
          <a:ext cx="1794794" cy="3391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Grafik 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85184"/>
            <a:ext cx="2734945" cy="1271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 descr="https://www.fhg-tirol.ac.at/img/logo1.gif">
            <a:hlinkClick r:id="rId9"/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8360047" y="5893179"/>
            <a:ext cx="783953" cy="9648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41675" y="803320"/>
            <a:ext cx="78606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000" dirty="0">
                <a:solidFill>
                  <a:srgbClr val="5F9127"/>
                </a:solidFill>
              </a:rPr>
              <a:t>Notwendigkeiten bemerken</a:t>
            </a:r>
          </a:p>
          <a:p>
            <a:r>
              <a:rPr lang="de-AT" sz="3000" dirty="0">
                <a:solidFill>
                  <a:srgbClr val="5F9127"/>
                </a:solidFill>
              </a:rPr>
              <a:t>	Potentiale wahrnehmen</a:t>
            </a:r>
          </a:p>
          <a:p>
            <a:r>
              <a:rPr lang="de-AT" sz="3000" dirty="0">
                <a:solidFill>
                  <a:srgbClr val="5F9127"/>
                </a:solidFill>
              </a:rPr>
              <a:t>		Vorhandenes erkennen</a:t>
            </a:r>
          </a:p>
          <a:p>
            <a:r>
              <a:rPr lang="de-AT" sz="3000" dirty="0">
                <a:solidFill>
                  <a:srgbClr val="5F9127"/>
                </a:solidFill>
              </a:rPr>
              <a:t>			Möglichkeiten ergreifen</a:t>
            </a:r>
          </a:p>
        </p:txBody>
      </p:sp>
      <p:graphicFrame>
        <p:nvGraphicFramePr>
          <p:cNvPr id="9" name="Inhaltsplatzhalter 3"/>
          <p:cNvGraphicFramePr>
            <a:graphicFrameLocks/>
          </p:cNvGraphicFramePr>
          <p:nvPr>
            <p:extLst/>
          </p:nvPr>
        </p:nvGraphicFramePr>
        <p:xfrm>
          <a:off x="-612576" y="1772816"/>
          <a:ext cx="4752528" cy="3158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2207938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82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766393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Inhaltsplatzhalter 2"/>
          <p:cNvSpPr>
            <a:spLocks noGrp="1"/>
          </p:cNvSpPr>
          <p:nvPr>
            <p:ph idx="1"/>
          </p:nvPr>
        </p:nvSpPr>
        <p:spPr bwMode="auto">
          <a:xfrm>
            <a:off x="250825" y="1690688"/>
            <a:ext cx="8713788" cy="4833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GB" altLang="de-DE" sz="1800" b="1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Tx/>
              <a:buNone/>
            </a:pPr>
            <a:endParaRPr lang="en-GB" altLang="de-DE" sz="1800" b="1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9699" name="Diagramm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052736"/>
            <a:ext cx="9180512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feld 1"/>
          <p:cNvSpPr txBox="1">
            <a:spLocks noChangeArrowheads="1"/>
          </p:cNvSpPr>
          <p:nvPr/>
        </p:nvSpPr>
        <p:spPr bwMode="auto">
          <a:xfrm>
            <a:off x="6227763" y="5805488"/>
            <a:ext cx="26654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AT" altLang="de-DE" sz="2400">
                <a:solidFill>
                  <a:srgbClr val="C4E59F"/>
                </a:solidFill>
              </a:rPr>
              <a:t>Wilcock, 1998</a:t>
            </a:r>
            <a:endParaRPr lang="de-DE" altLang="de-DE" sz="2400">
              <a:solidFill>
                <a:srgbClr val="C4E59F"/>
              </a:solidFill>
            </a:endParaRPr>
          </a:p>
        </p:txBody>
      </p:sp>
      <p:sp>
        <p:nvSpPr>
          <p:cNvPr id="29701" name="Explosion 2 5"/>
          <p:cNvSpPr>
            <a:spLocks noChangeArrowheads="1"/>
          </p:cNvSpPr>
          <p:nvPr/>
        </p:nvSpPr>
        <p:spPr bwMode="auto">
          <a:xfrm>
            <a:off x="250825" y="838200"/>
            <a:ext cx="5653088" cy="3238500"/>
          </a:xfrm>
          <a:prstGeom prst="irregularSeal2">
            <a:avLst/>
          </a:prstGeom>
          <a:solidFill>
            <a:srgbClr val="6CA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de-AT" altLang="en-US">
              <a:solidFill>
                <a:srgbClr val="FFFF00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de-AT" altLang="en-US" sz="4000">
                <a:solidFill>
                  <a:srgbClr val="DEF1BD"/>
                </a:solidFill>
              </a:rPr>
              <a:t>belonging</a:t>
            </a:r>
          </a:p>
          <a:p>
            <a:pPr eaLnBrk="1" hangingPunct="1">
              <a:spcBef>
                <a:spcPct val="20000"/>
              </a:spcBef>
            </a:pPr>
            <a:endParaRPr lang="de-AT" altLang="en-US">
              <a:solidFill>
                <a:srgbClr val="FFFF00"/>
              </a:solidFill>
            </a:endParaRPr>
          </a:p>
        </p:txBody>
      </p:sp>
      <p:sp>
        <p:nvSpPr>
          <p:cNvPr id="7" name="Wolke 6">
            <a:extLst/>
          </p:cNvPr>
          <p:cNvSpPr/>
          <p:nvPr/>
        </p:nvSpPr>
        <p:spPr bwMode="auto">
          <a:xfrm>
            <a:off x="395288" y="1700213"/>
            <a:ext cx="914400" cy="914400"/>
          </a:xfrm>
          <a:prstGeom prst="cloud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o"/>
              <a:defRPr/>
            </a:pPr>
            <a:endParaRPr lang="de-AT"/>
          </a:p>
        </p:txBody>
      </p:sp>
      <p:sp>
        <p:nvSpPr>
          <p:cNvPr id="8" name="Wolke 7">
            <a:extLst/>
          </p:cNvPr>
          <p:cNvSpPr/>
          <p:nvPr/>
        </p:nvSpPr>
        <p:spPr bwMode="auto">
          <a:xfrm>
            <a:off x="539750" y="2276475"/>
            <a:ext cx="914400" cy="914400"/>
          </a:xfrm>
          <a:prstGeom prst="cloud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o"/>
              <a:defRPr/>
            </a:pPr>
            <a:endParaRPr lang="de-AT"/>
          </a:p>
        </p:txBody>
      </p:sp>
      <p:sp>
        <p:nvSpPr>
          <p:cNvPr id="29704" name="Titel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altLang="de-DE"/>
          </a:p>
        </p:txBody>
      </p:sp>
      <p:sp>
        <p:nvSpPr>
          <p:cNvPr id="40968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rgbClr val="6CA52D"/>
          </a:solidFill>
          <a:ln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200000"/>
              </a:lnSpc>
              <a:defRPr/>
            </a:pPr>
            <a:r>
              <a:rPr lang="en-US" altLang="de-DE" sz="3600" dirty="0">
                <a:solidFill>
                  <a:srgbClr val="C4E59F"/>
                </a:solidFill>
                <a:latin typeface="Tahoma" pitchFamily="34" charset="0"/>
                <a:ea typeface="+mj-ea"/>
                <a:cs typeface="Tahoma" pitchFamily="34" charset="0"/>
              </a:rPr>
              <a:t>	</a:t>
            </a:r>
            <a:r>
              <a:rPr lang="en-US" altLang="de-DE" sz="3600" dirty="0">
                <a:solidFill>
                  <a:srgbClr val="FFFFCC"/>
                </a:solidFill>
                <a:latin typeface="Tahoma" pitchFamily="34" charset="0"/>
                <a:ea typeface="+mj-ea"/>
                <a:cs typeface="Tahoma" pitchFamily="34" charset="0"/>
              </a:rPr>
              <a:t>Transformative Model</a:t>
            </a:r>
          </a:p>
          <a:p>
            <a:pPr algn="ctr">
              <a:lnSpc>
                <a:spcPct val="200000"/>
              </a:lnSpc>
              <a:defRPr/>
            </a:pPr>
            <a:endParaRPr lang="de-DE" altLang="de-DE" sz="3600" dirty="0">
              <a:solidFill>
                <a:srgbClr val="C4E59F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10" name="Grafik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27784" cy="1368152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2368390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0" y="546346"/>
            <a:ext cx="9144000" cy="6267030"/>
          </a:xfrm>
          <a:solidFill>
            <a:srgbClr val="DEF1BD">
              <a:alpha val="87842"/>
            </a:srgb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96127"/>
            <a:ext cx="9144000" cy="1908215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br>
              <a:rPr lang="de-AT" i="0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de-AT" i="0" dirty="0">
                <a:solidFill>
                  <a:srgbClr val="FFFFCC"/>
                </a:solidFill>
              </a:rPr>
              <a:t>Kontakt</a:t>
            </a:r>
            <a:br>
              <a:rPr lang="de-AT" sz="3000" i="0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de-AT" altLang="de-DE" sz="3000" i="0" kern="1200" dirty="0">
              <a:solidFill>
                <a:schemeClr val="accent3">
                  <a:lumMod val="40000"/>
                  <a:lumOff val="60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6" name="Grafik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469463"/>
            <a:ext cx="2734945" cy="1271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 descr="https://www.fhg-tirol.ac.at/img/logo1.gif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107504" y="5661249"/>
            <a:ext cx="936104" cy="10801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hteck 2"/>
          <p:cNvSpPr/>
          <p:nvPr/>
        </p:nvSpPr>
        <p:spPr>
          <a:xfrm>
            <a:off x="611560" y="1751325"/>
            <a:ext cx="799288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  <a:defRPr/>
            </a:pPr>
            <a:r>
              <a:rPr lang="de-AT" sz="4000" dirty="0">
                <a:solidFill>
                  <a:srgbClr val="76B531"/>
                </a:solidFill>
              </a:rPr>
              <a:t>	</a:t>
            </a:r>
            <a:r>
              <a:rPr lang="de-AT" altLang="de-DE" sz="3200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Ursula Costa, </a:t>
            </a:r>
            <a:r>
              <a:rPr lang="de-AT" altLang="de-DE" sz="3200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Ph.D</a:t>
            </a:r>
            <a:r>
              <a:rPr lang="de-AT" altLang="de-DE" sz="3200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., M.A.</a:t>
            </a:r>
          </a:p>
          <a:p>
            <a:pPr algn="ctr">
              <a:spcBef>
                <a:spcPct val="50000"/>
              </a:spcBef>
              <a:defRPr/>
            </a:pPr>
            <a:r>
              <a:rPr lang="de-AT" altLang="de-DE" sz="3200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ursula.costa@fhg-tirol.ac.at</a:t>
            </a:r>
          </a:p>
          <a:p>
            <a:pPr algn="ctr">
              <a:spcBef>
                <a:spcPct val="50000"/>
              </a:spcBef>
              <a:defRPr/>
            </a:pPr>
            <a:endParaRPr lang="de-AT" altLang="de-DE" sz="3200" dirty="0">
              <a:solidFill>
                <a:srgbClr val="5F9127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de-AT" altLang="de-DE" sz="3200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 +43 (0)512 5322 76 741</a:t>
            </a:r>
          </a:p>
          <a:p>
            <a:pPr algn="ctr">
              <a:spcBef>
                <a:spcPct val="50000"/>
              </a:spcBef>
              <a:defRPr/>
            </a:pPr>
            <a:r>
              <a:rPr lang="de-AT" altLang="de-DE" sz="3200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www.fhg-tirol.ac.at</a:t>
            </a:r>
          </a:p>
        </p:txBody>
      </p:sp>
    </p:spTree>
    <p:extLst>
      <p:ext uri="{BB962C8B-B14F-4D97-AF65-F5344CB8AC3E}">
        <p14:creationId xmlns:p14="http://schemas.microsoft.com/office/powerpoint/2010/main" val="1400831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0" y="546346"/>
            <a:ext cx="9144000" cy="6267030"/>
          </a:xfrm>
          <a:solidFill>
            <a:srgbClr val="DEF1BD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741"/>
            <a:ext cx="9144000" cy="769441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de-AT" i="0" dirty="0">
                <a:solidFill>
                  <a:srgbClr val="FFFFCC"/>
                </a:solidFill>
              </a:rPr>
              <a:t>Quellen</a:t>
            </a:r>
            <a:endParaRPr lang="de-AT" altLang="de-DE" sz="3000" i="0" kern="1200" dirty="0">
              <a:solidFill>
                <a:srgbClr val="FFFFCC"/>
              </a:solidFill>
              <a:ea typeface="+mn-ea"/>
              <a:cs typeface="+mn-cs"/>
            </a:endParaRPr>
          </a:p>
        </p:txBody>
      </p:sp>
      <p:pic>
        <p:nvPicPr>
          <p:cNvPr id="6" name="Grafik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27384"/>
            <a:ext cx="2590929" cy="1028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 descr="https://www.fhg-tirol.ac.at/img/logo1.gif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251520" y="-27384"/>
            <a:ext cx="783953" cy="9648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hteck 2"/>
          <p:cNvSpPr/>
          <p:nvPr/>
        </p:nvSpPr>
        <p:spPr>
          <a:xfrm>
            <a:off x="179512" y="1124744"/>
            <a:ext cx="8964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Costa, U. (2012).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Fostering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resilience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young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people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searching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vocational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integration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participation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An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occupational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scientific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therapeutic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approach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In: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Aamas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Kennan,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Sedmak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van de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Zijden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eds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.)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Resilience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Unemployment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Wien – Münster: LIT Verlag, 181-202.</a:t>
            </a:r>
          </a:p>
          <a:p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Costa, U., 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Pasqualoni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 P.P. (2017). Kleine Schritte führen zum Ziel. LEBENSFREUDE – im Alltag tun, was gut tut. Auch im Alter. In: Reimmichl Volkskalender 2018. Innsbruck/Wien: Tyrolia.100-104.</a:t>
            </a:r>
            <a:endParaRPr lang="de-AT" altLang="de-DE" dirty="0">
              <a:solidFill>
                <a:srgbClr val="5F9127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Costa, U. &amp; Projektteam: </a:t>
            </a:r>
            <a:r>
              <a:rPr lang="de-DE" i="1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LEBENSFREUDE – (auch) im Alter tun, was gut tut., „Was heißt schon ALT?</a:t>
            </a:r>
            <a:r>
              <a:rPr 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“ – Fachaustausch zu gesundem Altern. 20. Österreichische Gesundheitsförderungskonferenz und Jubiläumsveranstaltung des Fonds Gesundes Österreich, im Rahmen des Workshops: Soziale Teilhabe älterer Menschen unterstützen (Wien, 20.6.2018).</a:t>
            </a:r>
          </a:p>
          <a:p>
            <a:r>
              <a:rPr 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Costa, U., Kriegseisen-Peruzzi, M., Müller-</a:t>
            </a:r>
            <a:r>
              <a:rPr 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Breidenbach</a:t>
            </a:r>
            <a:r>
              <a:rPr 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E., </a:t>
            </a:r>
            <a:r>
              <a:rPr 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Pavlu</a:t>
            </a:r>
            <a:r>
              <a:rPr 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V., Ripper, B., </a:t>
            </a:r>
            <a:r>
              <a:rPr 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Pasqualoni</a:t>
            </a:r>
            <a:r>
              <a:rPr 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P.P. (i.V.). LEBENSFREUDE – (auch) im Alter tun, was gut tut. Innsbruck/Wien: </a:t>
            </a:r>
            <a:r>
              <a:rPr 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fh</a:t>
            </a:r>
            <a:r>
              <a:rPr 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gesundheit</a:t>
            </a:r>
            <a:r>
              <a:rPr 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/Ergotherapie Austria.</a:t>
            </a:r>
            <a:endParaRPr lang="de-AT" dirty="0">
              <a:solidFill>
                <a:srgbClr val="5F9127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DACHS (2007). Ergotherapie – was bietet sie heute und in Zukunft? 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6"/>
              </a:rPr>
              <a:t>www.dachs.it</a:t>
            </a:r>
            <a:endParaRPr lang="de-AT" altLang="de-DE" dirty="0">
              <a:solidFill>
                <a:srgbClr val="5F9127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Ferber, R.,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Dangl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D., Grote, A., Löffler, K., Kölling, D.,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Marotzki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U., . . . Rainer, S. (2011). Tatkraft - Gesund im Alter durch Betätigung: Programm zur Gesundheitsförderung (Edition Vita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Activa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 Spiralbindung. Idstein: Schulz-Kirchner-Verlag</a:t>
            </a:r>
          </a:p>
        </p:txBody>
      </p:sp>
    </p:spTree>
    <p:extLst>
      <p:ext uri="{BB962C8B-B14F-4D97-AF65-F5344CB8AC3E}">
        <p14:creationId xmlns:p14="http://schemas.microsoft.com/office/powerpoint/2010/main" val="1400831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Foliennummernplatzhalter 3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fld id="{F7C2A190-C93F-48D9-A066-2D1E7B533197}" type="slidenum">
              <a:rPr lang="de-DE" altLang="de-DE"/>
              <a:pPr/>
              <a:t>3</a:t>
            </a:fld>
            <a:endParaRPr lang="de-DE" altLang="de-DE"/>
          </a:p>
        </p:txBody>
      </p:sp>
      <p:sp>
        <p:nvSpPr>
          <p:cNvPr id="3" name="Inhaltsplatzhalter 2">
            <a:extLst/>
          </p:cNvPr>
          <p:cNvSpPr>
            <a:spLocks noGrp="1"/>
          </p:cNvSpPr>
          <p:nvPr>
            <p:ph idx="4294967295"/>
          </p:nvPr>
        </p:nvSpPr>
        <p:spPr>
          <a:xfrm>
            <a:off x="0" y="1124967"/>
            <a:ext cx="9144000" cy="5733033"/>
          </a:xfrm>
        </p:spPr>
        <p:txBody>
          <a:bodyPr>
            <a:normAutofit/>
          </a:bodyPr>
          <a:lstStyle/>
          <a:p>
            <a:pPr marL="263525" indent="0">
              <a:buFontTx/>
              <a:buNone/>
              <a:defRPr/>
            </a:pPr>
            <a:r>
              <a:rPr lang="en-US" sz="2000" i="1" dirty="0">
                <a:solidFill>
                  <a:srgbClr val="5F9127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The various fields of research treated by the Health University of Applied Sciences Tyrol cover numerous </a:t>
            </a:r>
            <a:r>
              <a:rPr lang="en-US" sz="2000" b="1" i="1" dirty="0">
                <a:solidFill>
                  <a:srgbClr val="5F9127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recent and socially relevant topics that need to be addressed on a regional, national, and international level as they are considered essential by the WHO policy Health 2020</a:t>
            </a:r>
            <a:r>
              <a:rPr lang="en-US" sz="20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 </a:t>
            </a:r>
          </a:p>
          <a:p>
            <a:pPr marL="263525" indent="0">
              <a:buFontTx/>
              <a:buNone/>
              <a:defRPr/>
            </a:pPr>
            <a:endParaRPr lang="en-US" sz="2000" i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63525" indent="0">
              <a:buFontTx/>
              <a:buNone/>
              <a:defRPr/>
            </a:pPr>
            <a:endParaRPr lang="en-US" sz="2000" i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63525" indent="0">
              <a:buFontTx/>
              <a:buNone/>
              <a:defRPr/>
            </a:pPr>
            <a:endParaRPr lang="en-US" sz="2000" i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63525" indent="0">
              <a:buFontTx/>
              <a:buNone/>
              <a:defRPr/>
            </a:pPr>
            <a:endParaRPr lang="en-US" sz="2000" i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63525" indent="0">
              <a:buFontTx/>
              <a:buNone/>
              <a:defRPr/>
            </a:pPr>
            <a:endParaRPr lang="en-US" sz="2000" i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63525" indent="0">
              <a:buFontTx/>
              <a:buNone/>
              <a:defRPr/>
            </a:pPr>
            <a:endParaRPr lang="en-US" sz="2000" i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63525" indent="0" algn="ctr">
              <a:buFontTx/>
              <a:buNone/>
              <a:defRPr/>
            </a:pPr>
            <a:r>
              <a:rPr lang="en-US" sz="20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						</a:t>
            </a:r>
            <a:r>
              <a:rPr lang="en-US" sz="2000" dirty="0">
                <a:solidFill>
                  <a:srgbClr val="5F9127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www.fhg-tirol.ac.at (2019)</a:t>
            </a:r>
          </a:p>
          <a:p>
            <a:pPr marL="0" indent="0">
              <a:buNone/>
              <a:defRPr/>
            </a:pPr>
            <a:endParaRPr lang="de-DE" sz="2000" dirty="0"/>
          </a:p>
          <a:p>
            <a:pPr marL="263525" indent="0">
              <a:buFontTx/>
              <a:buNone/>
              <a:defRPr/>
            </a:pPr>
            <a:endParaRPr lang="en-US" sz="2000" i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9220" name="Diagramm 6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95" y="2636912"/>
            <a:ext cx="5203825" cy="35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129220"/>
          </a:xfrm>
          <a:prstGeom prst="rect">
            <a:avLst/>
          </a:prstGeom>
          <a:solidFill>
            <a:srgbClr val="76B5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n-US" altLang="de-DE" sz="3200" dirty="0" err="1">
                <a:solidFill>
                  <a:srgbClr val="FFFFCC"/>
                </a:solidFill>
                <a:ea typeface="MS PGothic" panose="020B0600070205080204" pitchFamily="34" charset="-128"/>
              </a:rPr>
              <a:t>Forschungsfelder</a:t>
            </a:r>
            <a:r>
              <a:rPr lang="en-US" altLang="de-DE" sz="3200" dirty="0">
                <a:solidFill>
                  <a:srgbClr val="FFFFCC"/>
                </a:solidFill>
                <a:ea typeface="MS PGothic" panose="020B0600070205080204" pitchFamily="34" charset="-128"/>
              </a:rPr>
              <a:t> </a:t>
            </a:r>
            <a:r>
              <a:rPr lang="en-US" altLang="de-DE" sz="3200" dirty="0" err="1">
                <a:solidFill>
                  <a:srgbClr val="FFFFCC"/>
                </a:solidFill>
                <a:ea typeface="MS PGothic" panose="020B0600070205080204" pitchFamily="34" charset="-128"/>
              </a:rPr>
              <a:t>der</a:t>
            </a:r>
            <a:r>
              <a:rPr lang="en-US" altLang="de-DE" sz="3200" dirty="0">
                <a:solidFill>
                  <a:srgbClr val="FFFFCC"/>
                </a:solidFill>
                <a:ea typeface="MS PGothic" panose="020B0600070205080204" pitchFamily="34" charset="-128"/>
              </a:rPr>
              <a:t> </a:t>
            </a:r>
            <a:r>
              <a:rPr lang="en-US" altLang="de-DE" sz="3200" dirty="0" err="1">
                <a:solidFill>
                  <a:srgbClr val="FFFFCC"/>
                </a:solidFill>
                <a:ea typeface="MS PGothic" panose="020B0600070205080204" pitchFamily="34" charset="-128"/>
              </a:rPr>
              <a:t>fh</a:t>
            </a:r>
            <a:r>
              <a:rPr lang="en-US" altLang="de-DE" sz="3200" dirty="0">
                <a:solidFill>
                  <a:srgbClr val="FFFFCC"/>
                </a:solidFill>
                <a:ea typeface="MS PGothic" panose="020B0600070205080204" pitchFamily="34" charset="-128"/>
              </a:rPr>
              <a:t> </a:t>
            </a:r>
            <a:r>
              <a:rPr lang="en-US" altLang="de-DE" sz="3200" dirty="0" err="1">
                <a:solidFill>
                  <a:srgbClr val="FFFFCC"/>
                </a:solidFill>
                <a:ea typeface="MS PGothic" panose="020B0600070205080204" pitchFamily="34" charset="-128"/>
              </a:rPr>
              <a:t>gesundheit</a:t>
            </a:r>
            <a:r>
              <a:rPr lang="en-US" altLang="de-DE" sz="3200" dirty="0">
                <a:solidFill>
                  <a:srgbClr val="FFFFCC"/>
                </a:solidFill>
                <a:ea typeface="MS PGothic" panose="020B0600070205080204" pitchFamily="34" charset="-128"/>
              </a:rPr>
              <a:t> (Innsbruck/A)</a:t>
            </a:r>
          </a:p>
          <a:p>
            <a:pPr algn="ctr" eaLnBrk="1" hangingPunct="1">
              <a:lnSpc>
                <a:spcPct val="200000"/>
              </a:lnSpc>
            </a:pPr>
            <a:endParaRPr lang="de-DE" altLang="de-DE" sz="200" dirty="0">
              <a:solidFill>
                <a:srgbClr val="777777"/>
              </a:solidFill>
            </a:endParaRPr>
          </a:p>
        </p:txBody>
      </p:sp>
      <p:pic>
        <p:nvPicPr>
          <p:cNvPr id="6" name="Grafik 5" descr="https://www.fhg-tirol.ac.at/img/logo1.gif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7991871" y="5461131"/>
            <a:ext cx="1152129" cy="13968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36912"/>
            <a:ext cx="2734945" cy="1271905"/>
          </a:xfrm>
          <a:prstGeom prst="rect">
            <a:avLst/>
          </a:prstGeom>
          <a:noFill/>
          <a:ln>
            <a:solidFill>
              <a:srgbClr val="76B531"/>
            </a:solidFill>
          </a:ln>
        </p:spPr>
      </p:pic>
    </p:spTree>
    <p:extLst>
      <p:ext uri="{BB962C8B-B14F-4D97-AF65-F5344CB8AC3E}">
        <p14:creationId xmlns:p14="http://schemas.microsoft.com/office/powerpoint/2010/main" val="36756638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0" y="546346"/>
            <a:ext cx="9144000" cy="6267030"/>
          </a:xfrm>
          <a:solidFill>
            <a:srgbClr val="DEF1BD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>
              <a:buNone/>
            </a:pPr>
            <a:endParaRPr lang="de-AT" sz="2800" i="1" dirty="0">
              <a:solidFill>
                <a:srgbClr val="5F9127"/>
              </a:solidFill>
            </a:endParaRPr>
          </a:p>
          <a:p>
            <a:pPr marL="0">
              <a:buNone/>
            </a:pPr>
            <a:endParaRPr lang="de-AT" altLang="de-DE" sz="1800" dirty="0" err="1">
              <a:solidFill>
                <a:srgbClr val="5F9127"/>
              </a:solidFill>
              <a:latin typeface="Tahoma" pitchFamily="34" charset="0"/>
              <a:ea typeface="Tahoma" pitchFamily="34" charset="0"/>
              <a:cs typeface="Tahoma" pitchFamily="34" charset="0"/>
              <a:sym typeface="Wingdings" pitchFamily="2" charset="2"/>
            </a:endParaRP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741"/>
            <a:ext cx="9144000" cy="769441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de-AT" i="0" dirty="0">
                <a:solidFill>
                  <a:srgbClr val="FFFFCC"/>
                </a:solidFill>
              </a:rPr>
              <a:t>Quellen</a:t>
            </a:r>
            <a:endParaRPr lang="de-AT" altLang="de-DE" sz="3000" i="0" kern="1200" dirty="0">
              <a:solidFill>
                <a:srgbClr val="FFFFCC"/>
              </a:solidFill>
              <a:ea typeface="+mn-ea"/>
              <a:cs typeface="+mn-cs"/>
            </a:endParaRPr>
          </a:p>
        </p:txBody>
      </p:sp>
      <p:pic>
        <p:nvPicPr>
          <p:cNvPr id="6" name="Grafik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27384"/>
            <a:ext cx="2590929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 descr="https://www.fhg-tirol.ac.at/img/logo1.gif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251520" y="-27384"/>
            <a:ext cx="783953" cy="9648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hteck 2"/>
          <p:cNvSpPr/>
          <p:nvPr/>
        </p:nvSpPr>
        <p:spPr>
          <a:xfrm>
            <a:off x="179512" y="908720"/>
            <a:ext cx="896448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AT" altLang="de-DE" dirty="0">
              <a:solidFill>
                <a:srgbClr val="5F9127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Jackson, C., M, C., D, M., R, Z., &amp; F, C. (1998).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Occupation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lifestyle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redesign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Well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Elderly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Study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Occupational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Therapy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Program. AJOT, 52(5), 326-336. </a:t>
            </a:r>
          </a:p>
          <a:p>
            <a:pPr>
              <a:defRPr/>
            </a:pP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Sprange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K., Mountain, G. A.,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Brazier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J., Cook, S. P., Craig, C.,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Hind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D., . . . Horner, K. (2013). Lifestyle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Matters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maintenance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health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wellbeing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people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aged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65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years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over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study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protocol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randomised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controlled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trial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Trials, 14(302). </a:t>
            </a:r>
            <a:r>
              <a:rPr lang="de-DE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doi</a:t>
            </a:r>
            <a:r>
              <a:rPr lang="de-DE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10.1186/1745-6215-14-302</a:t>
            </a:r>
          </a:p>
          <a:p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WHO (2012).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Active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Ageing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. http://www.euro.who.int/en/about-us/whd/past-themes-of-world-health-day/world-health-day-2012-active-ageing-good-health-adds-life-to-years</a:t>
            </a:r>
            <a:endParaRPr lang="de-AT" altLang="de-DE" dirty="0">
              <a:solidFill>
                <a:srgbClr val="5F9127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Wilcock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, A. (1999).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Reflections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on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doing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,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being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and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becoming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.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Australian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Occupational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Therapy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Journal ,46, 1–11.</a:t>
            </a:r>
            <a:endParaRPr lang="de-AT" altLang="de-DE" dirty="0">
              <a:solidFill>
                <a:srgbClr val="5F9127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Ziglio</a:t>
            </a:r>
            <a:r>
              <a:rPr lang="en-US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E./WHO (2017). </a:t>
            </a:r>
            <a:r>
              <a:rPr lang="en-US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Building resilience: a key pillar of Health 2020 and the Sustainable Development </a:t>
            </a:r>
            <a:r>
              <a:rPr lang="en-US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GoalsExamples</a:t>
            </a:r>
            <a:r>
              <a:rPr lang="en-US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from the WHO Small Countries Initiative. Copenhagen: WHO Regional Office for Europe. </a:t>
            </a:r>
          </a:p>
          <a:p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6"/>
              </a:rPr>
              <a:t>http://www.euro.who.int/__data/assets/pdf_file/0020/341075/resilience-report-050617-h1550-print.pdf?ua=1</a:t>
            </a:r>
            <a:endParaRPr lang="de-AT" altLang="de-DE" dirty="0">
              <a:solidFill>
                <a:srgbClr val="5F9127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Ziglio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, E./WHO (2017).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Strengthening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resilience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: a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priority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shared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by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Health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2020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and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the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Sustainable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Development Goals.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Copenhagen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: WHO Regional Office </a:t>
            </a:r>
            <a:r>
              <a:rPr lang="de-AT" altLang="de-DE" dirty="0" err="1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for</a:t>
            </a:r>
            <a:r>
              <a:rPr lang="de-AT" altLang="de-DE" dirty="0">
                <a:solidFill>
                  <a:srgbClr val="5F9127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Europe.</a:t>
            </a:r>
          </a:p>
        </p:txBody>
      </p:sp>
    </p:spTree>
    <p:extLst>
      <p:ext uri="{BB962C8B-B14F-4D97-AF65-F5344CB8AC3E}">
        <p14:creationId xmlns:p14="http://schemas.microsoft.com/office/powerpoint/2010/main" val="14008312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de-AT" sz="3600" dirty="0">
                <a:solidFill>
                  <a:srgbClr val="AFCA0B"/>
                </a:solidFill>
              </a:rPr>
              <a:t>Ottawa Charta (WHO, 1986)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4697427"/>
          </a:xfrm>
        </p:spPr>
        <p:txBody>
          <a:bodyPr/>
          <a:lstStyle/>
          <a:p>
            <a:pPr>
              <a:buNone/>
            </a:pPr>
            <a:r>
              <a:rPr lang="de-AT" sz="2400" i="1" dirty="0">
                <a:solidFill>
                  <a:srgbClr val="008000"/>
                </a:solidFill>
              </a:rPr>
              <a:t>„</a:t>
            </a:r>
            <a:r>
              <a:rPr lang="de-AT" sz="2400" b="1" i="1" dirty="0">
                <a:solidFill>
                  <a:srgbClr val="008000"/>
                </a:solidFill>
              </a:rPr>
              <a:t>Gesundheitsförderung</a:t>
            </a:r>
            <a:r>
              <a:rPr lang="de-AT" sz="2400" i="1" dirty="0">
                <a:solidFill>
                  <a:srgbClr val="008000"/>
                </a:solidFill>
              </a:rPr>
              <a:t> zielt auf einen Prozess, allen Menschen ein </a:t>
            </a:r>
            <a:r>
              <a:rPr lang="de-AT" sz="2400" b="1" i="1" dirty="0">
                <a:solidFill>
                  <a:srgbClr val="008000"/>
                </a:solidFill>
              </a:rPr>
              <a:t>höheres Maß an Selbstbestimmung </a:t>
            </a:r>
            <a:r>
              <a:rPr lang="de-AT" sz="2400" i="1" dirty="0">
                <a:solidFill>
                  <a:srgbClr val="008000"/>
                </a:solidFill>
              </a:rPr>
              <a:t>über ihre Gesundheit zu ermöglichen und sie damit zur </a:t>
            </a:r>
            <a:r>
              <a:rPr lang="de-AT" sz="2400" b="1" i="1" dirty="0">
                <a:solidFill>
                  <a:srgbClr val="008000"/>
                </a:solidFill>
              </a:rPr>
              <a:t>Stärkung ihrer Gesundheit </a:t>
            </a:r>
            <a:r>
              <a:rPr lang="de-AT" sz="2400" i="1" dirty="0">
                <a:solidFill>
                  <a:srgbClr val="008000"/>
                </a:solidFill>
              </a:rPr>
              <a:t>zu befähigen. </a:t>
            </a:r>
          </a:p>
          <a:p>
            <a:pPr>
              <a:buNone/>
            </a:pPr>
            <a:r>
              <a:rPr lang="de-AT" sz="2400" i="1" dirty="0">
                <a:solidFill>
                  <a:srgbClr val="008000"/>
                </a:solidFill>
              </a:rPr>
              <a:t>Um ein umfassendes körperliches, seelisches und soziales </a:t>
            </a:r>
            <a:r>
              <a:rPr lang="de-AT" sz="2400" b="1" i="1" dirty="0">
                <a:solidFill>
                  <a:srgbClr val="008000"/>
                </a:solidFill>
              </a:rPr>
              <a:t>Wohlbefinden</a:t>
            </a:r>
            <a:r>
              <a:rPr lang="de-AT" sz="2400" i="1" dirty="0">
                <a:solidFill>
                  <a:srgbClr val="008000"/>
                </a:solidFill>
              </a:rPr>
              <a:t> zu erlangen, ist es notwendig, dass sowohl einzelne als auch Gruppen ihre </a:t>
            </a:r>
            <a:r>
              <a:rPr lang="de-AT" sz="2400" b="1" i="1" dirty="0">
                <a:solidFill>
                  <a:srgbClr val="008000"/>
                </a:solidFill>
              </a:rPr>
              <a:t>Bedürfnisse</a:t>
            </a:r>
            <a:r>
              <a:rPr lang="de-AT" sz="2400" i="1" dirty="0">
                <a:solidFill>
                  <a:srgbClr val="008000"/>
                </a:solidFill>
              </a:rPr>
              <a:t> befriedigen, ihre </a:t>
            </a:r>
            <a:r>
              <a:rPr lang="de-AT" sz="2400" b="1" i="1" dirty="0">
                <a:solidFill>
                  <a:srgbClr val="008000"/>
                </a:solidFill>
              </a:rPr>
              <a:t>Wünsche</a:t>
            </a:r>
            <a:r>
              <a:rPr lang="de-AT" sz="2400" i="1" dirty="0">
                <a:solidFill>
                  <a:srgbClr val="008000"/>
                </a:solidFill>
              </a:rPr>
              <a:t> und </a:t>
            </a:r>
            <a:r>
              <a:rPr lang="de-AT" sz="2400" b="1" i="1" dirty="0">
                <a:solidFill>
                  <a:srgbClr val="008000"/>
                </a:solidFill>
              </a:rPr>
              <a:t>Hoffnungen</a:t>
            </a:r>
            <a:r>
              <a:rPr lang="de-AT" sz="2400" i="1" dirty="0">
                <a:solidFill>
                  <a:srgbClr val="008000"/>
                </a:solidFill>
              </a:rPr>
              <a:t> </a:t>
            </a:r>
            <a:r>
              <a:rPr lang="de-AT" sz="2400" b="1" i="1" dirty="0">
                <a:solidFill>
                  <a:srgbClr val="008000"/>
                </a:solidFill>
              </a:rPr>
              <a:t>wahrnehmen und verwirklichen </a:t>
            </a:r>
            <a:r>
              <a:rPr lang="de-AT" sz="2400" i="1" dirty="0">
                <a:solidFill>
                  <a:srgbClr val="008000"/>
                </a:solidFill>
              </a:rPr>
              <a:t>sowie ihre </a:t>
            </a:r>
            <a:r>
              <a:rPr lang="de-AT" sz="2400" b="1" i="1" dirty="0">
                <a:solidFill>
                  <a:srgbClr val="008000"/>
                </a:solidFill>
              </a:rPr>
              <a:t>Umwelt</a:t>
            </a:r>
            <a:r>
              <a:rPr lang="de-AT" sz="2400" i="1" dirty="0">
                <a:solidFill>
                  <a:srgbClr val="008000"/>
                </a:solidFill>
              </a:rPr>
              <a:t> meistern bzw. verändern können. </a:t>
            </a:r>
          </a:p>
          <a:p>
            <a:pPr>
              <a:buNone/>
            </a:pPr>
            <a:r>
              <a:rPr lang="de-AT" sz="2400" i="1" dirty="0">
                <a:solidFill>
                  <a:srgbClr val="008000"/>
                </a:solidFill>
              </a:rPr>
              <a:t>In diesem Sinne ist die </a:t>
            </a:r>
            <a:r>
              <a:rPr lang="de-AT" sz="2400" b="1" i="1" dirty="0">
                <a:solidFill>
                  <a:srgbClr val="008000"/>
                </a:solidFill>
              </a:rPr>
              <a:t>Gesundheit</a:t>
            </a:r>
            <a:r>
              <a:rPr lang="de-AT" sz="2400" i="1" dirty="0">
                <a:solidFill>
                  <a:srgbClr val="008000"/>
                </a:solidFill>
              </a:rPr>
              <a:t> als ein wesentlicher Bestandteil des </a:t>
            </a:r>
            <a:r>
              <a:rPr lang="de-AT" sz="2400" b="1" i="1" dirty="0">
                <a:solidFill>
                  <a:srgbClr val="008000"/>
                </a:solidFill>
              </a:rPr>
              <a:t>alltäglichen Lebens </a:t>
            </a:r>
            <a:r>
              <a:rPr lang="de-AT" sz="2400" i="1" dirty="0">
                <a:solidFill>
                  <a:srgbClr val="008000"/>
                </a:solidFill>
              </a:rPr>
              <a:t>zu verstehen und nicht als vorrangiges Lebensziel.“ </a:t>
            </a:r>
          </a:p>
        </p:txBody>
      </p:sp>
      <p:sp>
        <p:nvSpPr>
          <p:cNvPr id="4" name="Fußzeilenplatzhalter 3"/>
          <p:cNvSpPr txBox="1">
            <a:spLocks/>
          </p:cNvSpPr>
          <p:nvPr/>
        </p:nvSpPr>
        <p:spPr>
          <a:xfrm>
            <a:off x="714348" y="6357959"/>
            <a:ext cx="7715304" cy="28575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LEBENSFREUDE - U. Costa </a:t>
            </a:r>
            <a:r>
              <a:rPr lang="de-AT" dirty="0">
                <a:solidFill>
                  <a:srgbClr val="006600"/>
                </a:solidFill>
              </a:rPr>
              <a:t>10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/2017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Inhaltsplatzhalter 2"/>
          <p:cNvSpPr>
            <a:spLocks noGrp="1"/>
          </p:cNvSpPr>
          <p:nvPr>
            <p:ph idx="1"/>
          </p:nvPr>
        </p:nvSpPr>
        <p:spPr bwMode="auto">
          <a:xfrm>
            <a:off x="228600" y="1124744"/>
            <a:ext cx="8686800" cy="4896543"/>
          </a:xfrm>
          <a:solidFill>
            <a:srgbClr val="FFFFCC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buFont typeface="Wingdings" pitchFamily="2" charset="2"/>
              <a:buChar char="§"/>
              <a:defRPr/>
            </a:pPr>
            <a:endParaRPr lang="de-AT" altLang="de-DE" sz="2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„(…)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resilience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is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related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to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processes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and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skills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that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result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in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good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individual and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community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health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outcomes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in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spite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of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negative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events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serious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threats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hasards</a:t>
            </a:r>
            <a:r>
              <a:rPr lang="de-AT" altLang="de-DE" sz="2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(…)“ </a:t>
            </a:r>
            <a:r>
              <a:rPr lang="de-AT" altLang="de-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(WHO/Ziglio, 2017, p. 3)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de-AT" altLang="de-DE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it</a:t>
            </a:r>
            <a:r>
              <a:rPr lang="de-AT" altLang="de-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affects</a:t>
            </a:r>
            <a:r>
              <a:rPr lang="de-AT" altLang="de-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people</a:t>
            </a:r>
            <a:r>
              <a:rPr lang="de-AT" altLang="de-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from</a:t>
            </a:r>
            <a:r>
              <a:rPr lang="de-AT" altLang="de-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childhood</a:t>
            </a:r>
            <a:r>
              <a:rPr lang="de-AT" altLang="de-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to</a:t>
            </a:r>
            <a:r>
              <a:rPr lang="de-AT" altLang="de-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old</a:t>
            </a:r>
            <a:r>
              <a:rPr lang="de-AT" altLang="de-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age</a:t>
            </a:r>
            <a:endParaRPr lang="de-AT" altLang="de-DE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de-AT" altLang="de-DE" sz="2400" b="1" dirty="0">
                <a:solidFill>
                  <a:srgbClr val="76B531"/>
                </a:solidFill>
              </a:rPr>
              <a:t>Problem-</a:t>
            </a:r>
            <a:r>
              <a:rPr lang="de-AT" altLang="de-DE" sz="2400" b="1" dirty="0" err="1">
                <a:solidFill>
                  <a:srgbClr val="76B531"/>
                </a:solidFill>
              </a:rPr>
              <a:t>solving</a:t>
            </a:r>
            <a:r>
              <a:rPr lang="de-AT" altLang="de-DE" sz="2400" b="1" dirty="0">
                <a:solidFill>
                  <a:srgbClr val="76B531"/>
                </a:solidFill>
              </a:rPr>
              <a:t> </a:t>
            </a:r>
            <a:r>
              <a:rPr lang="de-AT" altLang="de-DE" sz="2400" b="1" dirty="0" err="1">
                <a:solidFill>
                  <a:srgbClr val="76B531"/>
                </a:solidFill>
              </a:rPr>
              <a:t>skills</a:t>
            </a:r>
            <a:r>
              <a:rPr lang="de-AT" altLang="de-DE" sz="2400" b="1" dirty="0">
                <a:solidFill>
                  <a:srgbClr val="76B531"/>
                </a:solidFill>
              </a:rPr>
              <a:t>, </a:t>
            </a:r>
            <a:r>
              <a:rPr lang="de-AT" altLang="de-DE" sz="2400" b="1" dirty="0" err="1">
                <a:solidFill>
                  <a:srgbClr val="76B531"/>
                </a:solidFill>
              </a:rPr>
              <a:t>social</a:t>
            </a:r>
            <a:r>
              <a:rPr lang="de-AT" altLang="de-DE" sz="2400" b="1" dirty="0">
                <a:solidFill>
                  <a:srgbClr val="76B531"/>
                </a:solidFill>
              </a:rPr>
              <a:t> </a:t>
            </a:r>
            <a:r>
              <a:rPr lang="de-AT" altLang="de-DE" sz="2400" b="1" dirty="0" err="1">
                <a:solidFill>
                  <a:srgbClr val="76B531"/>
                </a:solidFill>
              </a:rPr>
              <a:t>competence</a:t>
            </a:r>
            <a:r>
              <a:rPr lang="de-AT" altLang="de-DE" sz="2400" b="1" dirty="0">
                <a:solidFill>
                  <a:srgbClr val="76B531"/>
                </a:solidFill>
              </a:rPr>
              <a:t>, </a:t>
            </a:r>
            <a:r>
              <a:rPr lang="de-AT" altLang="de-DE" sz="2400" b="1" dirty="0" err="1">
                <a:solidFill>
                  <a:srgbClr val="76B531"/>
                </a:solidFill>
              </a:rPr>
              <a:t>and</a:t>
            </a:r>
            <a:r>
              <a:rPr lang="de-AT" altLang="de-DE" sz="2400" b="1" dirty="0">
                <a:solidFill>
                  <a:srgbClr val="76B531"/>
                </a:solidFill>
              </a:rPr>
              <a:t> a sense </a:t>
            </a:r>
            <a:r>
              <a:rPr lang="de-AT" altLang="de-DE" sz="2400" b="1" dirty="0" err="1">
                <a:solidFill>
                  <a:srgbClr val="76B531"/>
                </a:solidFill>
              </a:rPr>
              <a:t>of</a:t>
            </a:r>
            <a:r>
              <a:rPr lang="de-AT" altLang="de-DE" sz="2400" b="1" dirty="0">
                <a:solidFill>
                  <a:srgbClr val="76B531"/>
                </a:solidFill>
              </a:rPr>
              <a:t> </a:t>
            </a:r>
            <a:r>
              <a:rPr lang="de-AT" altLang="de-DE" sz="2400" b="1" dirty="0" err="1">
                <a:solidFill>
                  <a:srgbClr val="76B531"/>
                </a:solidFill>
              </a:rPr>
              <a:t>purpose</a:t>
            </a:r>
            <a:r>
              <a:rPr lang="de-AT" altLang="de-DE" sz="2400" b="1" dirty="0">
                <a:solidFill>
                  <a:srgbClr val="76B531"/>
                </a:solidFill>
              </a:rPr>
              <a:t> </a:t>
            </a:r>
            <a:r>
              <a:rPr lang="de-AT" altLang="de-DE" sz="2400" b="1" dirty="0" err="1">
                <a:solidFill>
                  <a:srgbClr val="76B531"/>
                </a:solidFill>
              </a:rPr>
              <a:t>are</a:t>
            </a:r>
            <a:r>
              <a:rPr lang="de-AT" altLang="de-DE" sz="2400" b="1" dirty="0">
                <a:solidFill>
                  <a:srgbClr val="76B531"/>
                </a:solidFill>
              </a:rPr>
              <a:t> </a:t>
            </a:r>
            <a:r>
              <a:rPr lang="de-AT" altLang="de-DE" sz="2400" b="1" dirty="0" err="1">
                <a:solidFill>
                  <a:srgbClr val="76B531"/>
                </a:solidFill>
              </a:rPr>
              <a:t>found</a:t>
            </a:r>
            <a:r>
              <a:rPr lang="de-AT" altLang="de-DE" sz="2400" b="1" dirty="0">
                <a:solidFill>
                  <a:srgbClr val="76B531"/>
                </a:solidFill>
              </a:rPr>
              <a:t> </a:t>
            </a:r>
            <a:r>
              <a:rPr lang="de-AT" altLang="de-DE" sz="2400" b="1" dirty="0" err="1">
                <a:solidFill>
                  <a:srgbClr val="76B531"/>
                </a:solidFill>
              </a:rPr>
              <a:t>to</a:t>
            </a:r>
            <a:r>
              <a:rPr lang="de-AT" altLang="de-DE" sz="2400" b="1" dirty="0">
                <a:solidFill>
                  <a:srgbClr val="76B531"/>
                </a:solidFill>
              </a:rPr>
              <a:t> </a:t>
            </a:r>
            <a:r>
              <a:rPr lang="de-AT" altLang="de-DE" sz="2400" b="1" dirty="0" err="1">
                <a:solidFill>
                  <a:srgbClr val="76B531"/>
                </a:solidFill>
              </a:rPr>
              <a:t>strengthen</a:t>
            </a:r>
            <a:r>
              <a:rPr lang="de-AT" altLang="de-DE" sz="2400" b="1" dirty="0">
                <a:solidFill>
                  <a:srgbClr val="76B531"/>
                </a:solidFill>
              </a:rPr>
              <a:t> </a:t>
            </a:r>
            <a:r>
              <a:rPr lang="de-AT" altLang="de-DE" sz="2400" b="1" dirty="0" err="1">
                <a:solidFill>
                  <a:srgbClr val="76B531"/>
                </a:solidFill>
              </a:rPr>
              <a:t>resilience</a:t>
            </a:r>
            <a:r>
              <a:rPr lang="de-AT" altLang="de-DE" sz="2400" b="1" dirty="0">
                <a:solidFill>
                  <a:srgbClr val="76B531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de-AT" altLang="de-DE" sz="2400" dirty="0" err="1">
                <a:solidFill>
                  <a:srgbClr val="76B531"/>
                </a:solidFill>
              </a:rPr>
              <a:t>Resilience</a:t>
            </a:r>
            <a:r>
              <a:rPr lang="de-AT" altLang="de-DE" sz="2400" dirty="0">
                <a:solidFill>
                  <a:srgbClr val="76B531"/>
                </a:solidFill>
              </a:rPr>
              <a:t> </a:t>
            </a:r>
            <a:r>
              <a:rPr lang="de-AT" altLang="de-DE" sz="2400" dirty="0" err="1">
                <a:solidFill>
                  <a:srgbClr val="76B531"/>
                </a:solidFill>
              </a:rPr>
              <a:t>is</a:t>
            </a:r>
            <a:r>
              <a:rPr lang="de-AT" altLang="de-DE" sz="2400" dirty="0">
                <a:solidFill>
                  <a:srgbClr val="76B531"/>
                </a:solidFill>
              </a:rPr>
              <a:t> </a:t>
            </a:r>
            <a:r>
              <a:rPr lang="de-AT" altLang="de-DE" sz="2400" dirty="0" err="1">
                <a:solidFill>
                  <a:srgbClr val="76B531"/>
                </a:solidFill>
              </a:rPr>
              <a:t>influenced</a:t>
            </a:r>
            <a:r>
              <a:rPr lang="de-AT" altLang="de-DE" sz="2400" dirty="0">
                <a:solidFill>
                  <a:srgbClr val="76B531"/>
                </a:solidFill>
              </a:rPr>
              <a:t> </a:t>
            </a:r>
            <a:r>
              <a:rPr lang="de-AT" altLang="de-DE" sz="2400" dirty="0" err="1">
                <a:solidFill>
                  <a:srgbClr val="76B531"/>
                </a:solidFill>
              </a:rPr>
              <a:t>by</a:t>
            </a:r>
            <a:r>
              <a:rPr lang="de-AT" altLang="de-DE" sz="2400" dirty="0">
                <a:solidFill>
                  <a:srgbClr val="76B531"/>
                </a:solidFill>
              </a:rPr>
              <a:t> </a:t>
            </a:r>
            <a:r>
              <a:rPr lang="de-AT" altLang="de-DE" sz="2400" dirty="0" err="1">
                <a:solidFill>
                  <a:srgbClr val="76B531"/>
                </a:solidFill>
              </a:rPr>
              <a:t>social</a:t>
            </a:r>
            <a:r>
              <a:rPr lang="de-AT" altLang="de-DE" sz="2400" dirty="0">
                <a:solidFill>
                  <a:srgbClr val="76B531"/>
                </a:solidFill>
              </a:rPr>
              <a:t> </a:t>
            </a:r>
            <a:r>
              <a:rPr lang="de-AT" altLang="de-DE" sz="2400" dirty="0" err="1">
                <a:solidFill>
                  <a:srgbClr val="76B531"/>
                </a:solidFill>
              </a:rPr>
              <a:t>interactions</a:t>
            </a:r>
            <a:r>
              <a:rPr lang="de-AT" altLang="de-DE" sz="2400" dirty="0">
                <a:solidFill>
                  <a:srgbClr val="76B531"/>
                </a:solidFill>
              </a:rPr>
              <a:t>, and </a:t>
            </a:r>
            <a:r>
              <a:rPr lang="de-AT" altLang="de-DE" sz="2400" dirty="0" err="1">
                <a:solidFill>
                  <a:srgbClr val="76B531"/>
                </a:solidFill>
              </a:rPr>
              <a:t>the</a:t>
            </a:r>
            <a:r>
              <a:rPr lang="de-AT" altLang="de-DE" sz="2400" dirty="0">
                <a:solidFill>
                  <a:srgbClr val="76B531"/>
                </a:solidFill>
              </a:rPr>
              <a:t> </a:t>
            </a:r>
            <a:r>
              <a:rPr lang="de-AT" altLang="de-DE" sz="2400" dirty="0" err="1">
                <a:solidFill>
                  <a:srgbClr val="76B531"/>
                </a:solidFill>
              </a:rPr>
              <a:t>environment</a:t>
            </a:r>
            <a:r>
              <a:rPr lang="de-AT" altLang="de-DE" sz="2400" dirty="0">
                <a:solidFill>
                  <a:srgbClr val="76B531"/>
                </a:solidFill>
              </a:rPr>
              <a:t>, </a:t>
            </a:r>
            <a:r>
              <a:rPr lang="de-AT" altLang="de-DE" sz="2400" dirty="0" err="1">
                <a:solidFill>
                  <a:srgbClr val="76B531"/>
                </a:solidFill>
              </a:rPr>
              <a:t>community</a:t>
            </a:r>
            <a:r>
              <a:rPr lang="de-AT" altLang="de-DE" sz="2400" dirty="0">
                <a:solidFill>
                  <a:srgbClr val="76B531"/>
                </a:solidFill>
              </a:rPr>
              <a:t>, and </a:t>
            </a:r>
            <a:r>
              <a:rPr lang="de-AT" altLang="de-DE" sz="2400" dirty="0" err="1">
                <a:solidFill>
                  <a:srgbClr val="76B531"/>
                </a:solidFill>
              </a:rPr>
              <a:t>setting</a:t>
            </a:r>
            <a:r>
              <a:rPr lang="de-AT" altLang="de-DE" sz="2400" dirty="0">
                <a:solidFill>
                  <a:srgbClr val="76B531"/>
                </a:solidFill>
              </a:rPr>
              <a:t> a </a:t>
            </a:r>
            <a:r>
              <a:rPr lang="de-AT" altLang="de-DE" sz="2400" dirty="0" err="1">
                <a:solidFill>
                  <a:srgbClr val="76B531"/>
                </a:solidFill>
              </a:rPr>
              <a:t>person</a:t>
            </a:r>
            <a:r>
              <a:rPr lang="de-AT" altLang="de-DE" sz="2400" dirty="0">
                <a:solidFill>
                  <a:srgbClr val="76B531"/>
                </a:solidFill>
              </a:rPr>
              <a:t> </a:t>
            </a:r>
            <a:r>
              <a:rPr lang="de-AT" altLang="de-DE" sz="2400" dirty="0" err="1">
                <a:solidFill>
                  <a:srgbClr val="76B531"/>
                </a:solidFill>
              </a:rPr>
              <a:t>lives</a:t>
            </a:r>
            <a:r>
              <a:rPr lang="de-AT" altLang="de-DE" sz="2400" dirty="0">
                <a:solidFill>
                  <a:srgbClr val="76B531"/>
                </a:solidFill>
              </a:rPr>
              <a:t> in.</a:t>
            </a:r>
            <a:endParaRPr lang="de-AT" altLang="de-DE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Tx/>
              <a:buNone/>
              <a:defRPr/>
            </a:pPr>
            <a:endParaRPr lang="de-AT" altLang="de-DE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Tx/>
              <a:buNone/>
              <a:defRPr/>
            </a:pP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E. Ziglio/WHO (2017). </a:t>
            </a:r>
            <a:r>
              <a:rPr lang="de-AT" alt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Strengthening</a:t>
            </a: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resilience</a:t>
            </a: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a </a:t>
            </a:r>
            <a:r>
              <a:rPr lang="de-AT" alt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priority</a:t>
            </a: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shared</a:t>
            </a: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by</a:t>
            </a: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Health</a:t>
            </a: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2020 </a:t>
            </a:r>
            <a:r>
              <a:rPr lang="de-AT" alt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and</a:t>
            </a: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the</a:t>
            </a: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AT" alt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Sustainable</a:t>
            </a: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Development Goals. </a:t>
            </a:r>
            <a:r>
              <a:rPr lang="de-AT" alt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Copenhagen</a:t>
            </a: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WHO Regional Office </a:t>
            </a:r>
            <a:r>
              <a:rPr lang="de-AT" alt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for</a:t>
            </a:r>
            <a:r>
              <a:rPr lang="de-AT" altLang="de-DE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Europe.</a:t>
            </a:r>
          </a:p>
        </p:txBody>
      </p:sp>
      <p:sp>
        <p:nvSpPr>
          <p:cNvPr id="32770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6CA52D"/>
          </a:solidFill>
          <a:ln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200000"/>
              </a:lnSpc>
              <a:defRPr/>
            </a:pPr>
            <a:r>
              <a:rPr lang="en-US" altLang="de-DE" sz="3600" dirty="0" err="1">
                <a:solidFill>
                  <a:srgbClr val="C4E59F"/>
                </a:solidFill>
                <a:latin typeface="Tahoma" pitchFamily="34" charset="0"/>
                <a:ea typeface="+mj-ea"/>
                <a:cs typeface="Tahoma" pitchFamily="34" charset="0"/>
              </a:rPr>
              <a:t>Resilienz</a:t>
            </a:r>
            <a:r>
              <a:rPr lang="en-US" altLang="de-DE" sz="3600" dirty="0">
                <a:solidFill>
                  <a:srgbClr val="C4E59F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en-US" altLang="de-DE" sz="3600" dirty="0" err="1">
                <a:solidFill>
                  <a:srgbClr val="C4E59F"/>
                </a:solidFill>
                <a:latin typeface="Tahoma" pitchFamily="34" charset="0"/>
                <a:ea typeface="+mj-ea"/>
                <a:cs typeface="Tahoma" pitchFamily="34" charset="0"/>
              </a:rPr>
              <a:t>stärken</a:t>
            </a:r>
            <a:endParaRPr lang="en-US" altLang="de-DE" sz="3600" dirty="0">
              <a:solidFill>
                <a:srgbClr val="C4E59F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algn="ctr">
              <a:lnSpc>
                <a:spcPct val="200000"/>
              </a:lnSpc>
              <a:defRPr/>
            </a:pPr>
            <a:endParaRPr lang="de-DE" altLang="de-DE" sz="3600" dirty="0">
              <a:solidFill>
                <a:srgbClr val="C4E59F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4" name="Grafik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-99392"/>
            <a:ext cx="2627784" cy="1368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6552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Inhaltsplatzhalter 3"/>
          <p:cNvPicPr>
            <a:picLocks noGrp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404664"/>
            <a:ext cx="8172400" cy="6453336"/>
          </a:xfrm>
          <a:prstGeom prst="rect">
            <a:avLst/>
          </a:prstGeom>
          <a:solidFill>
            <a:srgbClr val="FFFFCC"/>
          </a:solidFill>
        </p:spPr>
      </p:pic>
      <p:sp>
        <p:nvSpPr>
          <p:cNvPr id="3" name="Text Box 5">
            <a:extLst/>
          </p:cNvPr>
          <p:cNvSpPr txBox="1">
            <a:spLocks noChangeArrowheads="1"/>
          </p:cNvSpPr>
          <p:nvPr/>
        </p:nvSpPr>
        <p:spPr bwMode="auto">
          <a:xfrm>
            <a:off x="0" y="-27384"/>
            <a:ext cx="9144000" cy="553998"/>
          </a:xfrm>
          <a:prstGeom prst="rect">
            <a:avLst/>
          </a:prstGeom>
          <a:solidFill>
            <a:srgbClr val="76B53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AT" altLang="de-DE" sz="3000" dirty="0" err="1">
                <a:solidFill>
                  <a:srgbClr val="FFFFCC"/>
                </a:solidFill>
                <a:latin typeface="Tahoma" pitchFamily="34" charset="0"/>
                <a:ea typeface="+mj-ea"/>
                <a:cs typeface="Tahoma" pitchFamily="34" charset="0"/>
              </a:rPr>
              <a:t>fhg</a:t>
            </a:r>
            <a:r>
              <a:rPr lang="de-AT" altLang="de-DE" sz="3000" dirty="0">
                <a:solidFill>
                  <a:srgbClr val="FFFFCC"/>
                </a:solidFill>
                <a:latin typeface="Tahoma" pitchFamily="34" charset="0"/>
                <a:ea typeface="+mj-ea"/>
                <a:cs typeface="Tahoma" pitchFamily="34" charset="0"/>
              </a:rPr>
              <a:t>: Ergotherapie und Handlungswissenschaft</a:t>
            </a:r>
          </a:p>
        </p:txBody>
      </p:sp>
      <p:sp>
        <p:nvSpPr>
          <p:cNvPr id="5125" name="Textfeld 1"/>
          <p:cNvSpPr txBox="1">
            <a:spLocks noChangeArrowheads="1"/>
          </p:cNvSpPr>
          <p:nvPr/>
        </p:nvSpPr>
        <p:spPr bwMode="auto">
          <a:xfrm>
            <a:off x="611188" y="6237288"/>
            <a:ext cx="208915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defPPr>
              <a:defRPr lang="de-DE"/>
            </a:defPPr>
            <a:lvl1pPr algn="r">
              <a:defRPr>
                <a:solidFill>
                  <a:srgbClr val="5F912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r>
              <a:rPr lang="de-AT" altLang="de-DE" dirty="0"/>
              <a:t>www.fhg-tirol.ac.at</a:t>
            </a:r>
            <a:endParaRPr lang="de-DE" altLang="de-DE" dirty="0"/>
          </a:p>
        </p:txBody>
      </p:sp>
      <p:sp>
        <p:nvSpPr>
          <p:cNvPr id="5122" name="Fußzeilenplatzhalter 1"/>
          <p:cNvSpPr>
            <a:spLocks noGrp="1"/>
          </p:cNvSpPr>
          <p:nvPr>
            <p:ph type="ftr" sz="quarter" idx="4294967295"/>
          </p:nvPr>
        </p:nvSpPr>
        <p:spPr bwMode="auto">
          <a:xfrm>
            <a:off x="5508104" y="6309320"/>
            <a:ext cx="19050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en-GB" altLang="de-DE" sz="1800" dirty="0">
                <a:solidFill>
                  <a:srgbClr val="5F9127"/>
                </a:solidFill>
                <a:cs typeface="Arial" panose="020B0604020202020204" pitchFamily="34" charset="0"/>
              </a:rPr>
              <a:t>Costa, 2019</a:t>
            </a:r>
            <a:endParaRPr lang="de-AT" altLang="de-DE" sz="1800" dirty="0">
              <a:solidFill>
                <a:srgbClr val="5F9127"/>
              </a:solidFill>
              <a:cs typeface="Arial" panose="020B0604020202020204" pitchFamily="34" charset="0"/>
            </a:endParaRPr>
          </a:p>
        </p:txBody>
      </p:sp>
      <p:pic>
        <p:nvPicPr>
          <p:cNvPr id="6" name="Grafik 5" descr="https://www.fhg-tirol.ac.at/img/logo1.gif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7991871" y="5461131"/>
            <a:ext cx="1152129" cy="13968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055" y="980728"/>
            <a:ext cx="2734945" cy="1271905"/>
          </a:xfrm>
          <a:prstGeom prst="rect">
            <a:avLst/>
          </a:prstGeom>
          <a:noFill/>
          <a:ln>
            <a:solidFill>
              <a:srgbClr val="76B531"/>
            </a:solidFill>
          </a:ln>
        </p:spPr>
      </p:pic>
    </p:spTree>
    <p:extLst>
      <p:ext uri="{BB962C8B-B14F-4D97-AF65-F5344CB8AC3E}">
        <p14:creationId xmlns:p14="http://schemas.microsoft.com/office/powerpoint/2010/main" val="1307023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de-AT" i="0" dirty="0">
                <a:solidFill>
                  <a:srgbClr val="76B531"/>
                </a:solidFill>
              </a:rPr>
              <a:t>Ergotherapie</a:t>
            </a:r>
            <a:endParaRPr lang="de-DE" i="0" dirty="0">
              <a:solidFill>
                <a:srgbClr val="76B53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52528"/>
          </a:xfrm>
          <a:noFill/>
          <a:ln>
            <a:solidFill>
              <a:srgbClr val="5F9127"/>
            </a:solidFill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marL="720725" indent="-360363">
              <a:buClr>
                <a:schemeClr val="bg2">
                  <a:lumMod val="25000"/>
                </a:schemeClr>
              </a:buClr>
              <a:buNone/>
            </a:pPr>
            <a:endParaRPr lang="de-AT" sz="2400" dirty="0"/>
          </a:p>
          <a:p>
            <a:pPr marL="720725" indent="-360363">
              <a:buClr>
                <a:schemeClr val="bg2">
                  <a:lumMod val="25000"/>
                </a:schemeClr>
              </a:buClr>
              <a:buNone/>
            </a:pPr>
            <a:r>
              <a:rPr lang="de-AT" sz="2400" dirty="0">
                <a:solidFill>
                  <a:srgbClr val="003300"/>
                </a:solidFill>
              </a:rPr>
              <a:t>Menschen dahingehend unterstützen </a:t>
            </a:r>
          </a:p>
          <a:p>
            <a:pPr marL="720725" indent="-360363">
              <a:buClr>
                <a:schemeClr val="bg2">
                  <a:lumMod val="25000"/>
                </a:schemeClr>
              </a:buClr>
              <a:buNone/>
            </a:pPr>
            <a:r>
              <a:rPr lang="de-AT" sz="2400" dirty="0">
                <a:solidFill>
                  <a:srgbClr val="003300"/>
                </a:solidFill>
              </a:rPr>
              <a:t>	und </a:t>
            </a:r>
            <a:r>
              <a:rPr lang="de-AT" sz="2400" dirty="0" err="1">
                <a:solidFill>
                  <a:srgbClr val="003300"/>
                </a:solidFill>
              </a:rPr>
              <a:t>be</a:t>
            </a:r>
            <a:r>
              <a:rPr lang="de-AT" sz="2400" dirty="0">
                <a:solidFill>
                  <a:srgbClr val="003300"/>
                </a:solidFill>
              </a:rPr>
              <a:t>-stärken, </a:t>
            </a:r>
          </a:p>
          <a:p>
            <a:pPr marL="720725" indent="-360363">
              <a:buClr>
                <a:schemeClr val="bg2">
                  <a:lumMod val="25000"/>
                </a:schemeClr>
              </a:buClr>
              <a:buNone/>
            </a:pPr>
            <a:r>
              <a:rPr lang="de-AT" sz="2400" dirty="0">
                <a:solidFill>
                  <a:srgbClr val="003300"/>
                </a:solidFill>
              </a:rPr>
              <a:t>dass sie das tun bzw. erleben können</a:t>
            </a:r>
          </a:p>
          <a:p>
            <a:pPr marL="720725" lvl="1" indent="0"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  <a:tabLst>
                <a:tab pos="1163638" algn="l"/>
              </a:tabLst>
            </a:pPr>
            <a:r>
              <a:rPr lang="de-AT" sz="2400" dirty="0">
                <a:solidFill>
                  <a:srgbClr val="003300"/>
                </a:solidFill>
              </a:rPr>
              <a:t>was für sie Sinn gibt</a:t>
            </a:r>
          </a:p>
          <a:p>
            <a:pPr marL="720725" lvl="1" indent="0"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  <a:tabLst>
                <a:tab pos="1163638" algn="l"/>
              </a:tabLst>
            </a:pPr>
            <a:r>
              <a:rPr lang="de-AT" sz="2400" dirty="0">
                <a:solidFill>
                  <a:srgbClr val="003300"/>
                </a:solidFill>
              </a:rPr>
              <a:t>was für sie wichtig (wertvoll, notwendig) ist</a:t>
            </a:r>
          </a:p>
          <a:p>
            <a:pPr marL="720725" indent="-360363">
              <a:buClr>
                <a:schemeClr val="bg2">
                  <a:lumMod val="25000"/>
                </a:schemeClr>
              </a:buClr>
              <a:buNone/>
            </a:pPr>
            <a:endParaRPr lang="de-AT" sz="2400" dirty="0">
              <a:solidFill>
                <a:srgbClr val="003300"/>
              </a:solidFill>
            </a:endParaRPr>
          </a:p>
          <a:p>
            <a:pPr marL="720725" indent="-360363">
              <a:buClr>
                <a:schemeClr val="bg2">
                  <a:lumMod val="25000"/>
                </a:schemeClr>
              </a:buClr>
              <a:buNone/>
            </a:pPr>
            <a:r>
              <a:rPr lang="de-AT" sz="2400" dirty="0">
                <a:solidFill>
                  <a:srgbClr val="003300"/>
                </a:solidFill>
              </a:rPr>
              <a:t>Handlungsmöglichkeiten eröffnen</a:t>
            </a:r>
          </a:p>
          <a:p>
            <a:pPr marL="720725" indent="-360363">
              <a:buClr>
                <a:schemeClr val="bg2">
                  <a:lumMod val="25000"/>
                </a:schemeClr>
              </a:buClr>
              <a:buNone/>
            </a:pPr>
            <a:endParaRPr lang="de-AT" sz="2400" dirty="0">
              <a:solidFill>
                <a:srgbClr val="003300"/>
              </a:solidFill>
            </a:endParaRPr>
          </a:p>
          <a:p>
            <a:pPr marL="720725" indent="-360363">
              <a:buClr>
                <a:schemeClr val="bg2">
                  <a:lumMod val="25000"/>
                </a:schemeClr>
              </a:buClr>
              <a:buNone/>
            </a:pPr>
            <a:r>
              <a:rPr lang="de-AT" sz="2400" dirty="0">
                <a:solidFill>
                  <a:srgbClr val="003300"/>
                </a:solidFill>
              </a:rPr>
              <a:t>Verwirklichungschancen mit-ermöglichen</a:t>
            </a:r>
          </a:p>
          <a:p>
            <a:pPr marL="720725" indent="-360363" algn="ctr">
              <a:buClr>
                <a:schemeClr val="bg2">
                  <a:lumMod val="25000"/>
                </a:schemeClr>
              </a:buClr>
              <a:buNone/>
            </a:pPr>
            <a:r>
              <a:rPr lang="de-AT" sz="2400" dirty="0">
                <a:solidFill>
                  <a:srgbClr val="003300"/>
                </a:solidFill>
              </a:rPr>
              <a:t>						</a:t>
            </a:r>
            <a:r>
              <a:rPr lang="de-AT" sz="2000" dirty="0">
                <a:solidFill>
                  <a:srgbClr val="003300"/>
                </a:solidFill>
              </a:rPr>
              <a:t>DACHS 2007; Sen 2007</a:t>
            </a:r>
          </a:p>
          <a:p>
            <a:pPr marL="0" indent="0">
              <a:buNone/>
            </a:pPr>
            <a:endParaRPr lang="de-AT" sz="2800" dirty="0">
              <a:solidFill>
                <a:srgbClr val="76B531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6246440"/>
            <a:ext cx="1274174" cy="317019"/>
          </a:xfrm>
          <a:prstGeom prst="rect">
            <a:avLst/>
          </a:prstGeom>
        </p:spPr>
      </p:pic>
      <p:graphicFrame>
        <p:nvGraphicFramePr>
          <p:cNvPr id="5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290667"/>
              </p:ext>
            </p:extLst>
          </p:nvPr>
        </p:nvGraphicFramePr>
        <p:xfrm>
          <a:off x="5220072" y="116632"/>
          <a:ext cx="4752528" cy="3158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Grafik 1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45"/>
            <a:ext cx="2734945" cy="1271905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</p:spTree>
    <p:extLst>
      <p:ext uri="{BB962C8B-B14F-4D97-AF65-F5344CB8AC3E}">
        <p14:creationId xmlns:p14="http://schemas.microsoft.com/office/powerpoint/2010/main" val="1617595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500"/>
            <a:ext cx="8229600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>
            <a:extLst/>
          </p:cNvPr>
          <p:cNvSpPr txBox="1"/>
          <p:nvPr/>
        </p:nvSpPr>
        <p:spPr>
          <a:xfrm>
            <a:off x="5580063" y="6308725"/>
            <a:ext cx="34564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de-AT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Law et al., 1996; Costa, 2019</a:t>
            </a:r>
          </a:p>
        </p:txBody>
      </p:sp>
      <p:sp>
        <p:nvSpPr>
          <p:cNvPr id="6" name="Legende mit Linie 2 (Markierungsleiste) 5">
            <a:extLst/>
          </p:cNvPr>
          <p:cNvSpPr/>
          <p:nvPr/>
        </p:nvSpPr>
        <p:spPr>
          <a:xfrm>
            <a:off x="6929438" y="2000250"/>
            <a:ext cx="2035175" cy="1143000"/>
          </a:xfrm>
          <a:prstGeom prst="accentCallout2">
            <a:avLst>
              <a:gd name="adj1" fmla="val 49150"/>
              <a:gd name="adj2" fmla="val -1655"/>
              <a:gd name="adj3" fmla="val 65150"/>
              <a:gd name="adj4" fmla="val -17780"/>
              <a:gd name="adj5" fmla="val 189287"/>
              <a:gd name="adj6" fmla="val -138239"/>
            </a:avLst>
          </a:prstGeom>
          <a:solidFill>
            <a:srgbClr val="92D050"/>
          </a:solidFill>
          <a:ln>
            <a:solidFill>
              <a:srgbClr val="5F9127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>
                <a:solidFill>
                  <a:srgbClr val="5F9127"/>
                </a:solidFill>
              </a:rPr>
              <a:t>Handlungs-performanz</a:t>
            </a:r>
          </a:p>
          <a:p>
            <a:pPr algn="ctr">
              <a:defRPr/>
            </a:pPr>
            <a:r>
              <a:rPr lang="de-AT" dirty="0">
                <a:solidFill>
                  <a:srgbClr val="5F9127"/>
                </a:solidFill>
              </a:rPr>
              <a:t>Partizipation</a:t>
            </a:r>
          </a:p>
          <a:p>
            <a:pPr algn="ctr">
              <a:defRPr/>
            </a:pPr>
            <a:r>
              <a:rPr lang="de-AT" dirty="0">
                <a:solidFill>
                  <a:srgbClr val="5F9127"/>
                </a:solidFill>
              </a:rPr>
              <a:t>Lebensqualität</a:t>
            </a:r>
            <a:endParaRPr lang="de-DE" dirty="0">
              <a:solidFill>
                <a:srgbClr val="5F9127"/>
              </a:solidFill>
            </a:endParaRP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0" y="115888"/>
            <a:ext cx="9144000" cy="769937"/>
          </a:xfrm>
          <a:prstGeom prst="rect">
            <a:avLst/>
          </a:prstGeom>
          <a:solidFill>
            <a:srgbClr val="6CA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AT" altLang="de-DE" sz="4400">
                <a:solidFill>
                  <a:srgbClr val="B4DE86"/>
                </a:solidFill>
              </a:rPr>
              <a:t>Occupational Therapy</a:t>
            </a:r>
            <a:endParaRPr lang="de-DE" altLang="de-DE" sz="4400">
              <a:solidFill>
                <a:srgbClr val="B4DE86"/>
              </a:solidFill>
            </a:endParaRPr>
          </a:p>
        </p:txBody>
      </p:sp>
      <p:sp>
        <p:nvSpPr>
          <p:cNvPr id="39942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446550"/>
          </a:xfrm>
          <a:prstGeom prst="rect">
            <a:avLst/>
          </a:prstGeom>
          <a:solidFill>
            <a:srgbClr val="6CA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bg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n-US" altLang="de-DE" sz="4400" dirty="0">
                <a:solidFill>
                  <a:srgbClr val="FFFFCC"/>
                </a:solidFill>
              </a:rPr>
              <a:t>PEO-Model - Ergotherapie</a:t>
            </a:r>
            <a:endParaRPr lang="de-DE" altLang="de-DE" sz="440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3042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0" y="764704"/>
            <a:ext cx="9144000" cy="6093296"/>
          </a:xfrm>
          <a:solidFill>
            <a:srgbClr val="DEF1BD">
              <a:alpha val="87842"/>
            </a:srgb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  <a:defRPr/>
            </a:pPr>
            <a:endParaRPr lang="de-DE" altLang="de-DE" sz="2000" dirty="0">
              <a:solidFill>
                <a:schemeClr val="accent5">
                  <a:lumMod val="25000"/>
                </a:schemeClr>
              </a:solidFill>
              <a:ea typeface="ＭＳ Ｐゴシック" pitchFamily="34" charset="-128"/>
            </a:endParaRPr>
          </a:p>
          <a:p>
            <a:pPr marL="0" indent="0">
              <a:buFontTx/>
              <a:buNone/>
              <a:defRPr/>
            </a:pPr>
            <a:r>
              <a:rPr lang="de-DE" altLang="de-DE" sz="2800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Ergotherapeutischer</a:t>
            </a:r>
            <a:r>
              <a:rPr lang="de-DE" altLang="de-DE" sz="2800" b="1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 </a:t>
            </a:r>
            <a:r>
              <a:rPr lang="de-DE" altLang="de-DE" sz="2800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Beitrag zu: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de-DE" altLang="de-DE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Aktiv Altern. Rahmenbedingungen und Vorschläge für politisches Handeln </a:t>
            </a:r>
            <a:r>
              <a:rPr lang="de-AT" altLang="de-DE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der Weltgesundheitsorganisation. </a:t>
            </a:r>
            <a:r>
              <a:rPr lang="de-AT" altLang="de-DE" sz="2000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WHO, 2002</a:t>
            </a:r>
            <a:endParaRPr lang="de-DE" altLang="de-DE" sz="2000" dirty="0">
              <a:solidFill>
                <a:schemeClr val="accent5">
                  <a:lumMod val="25000"/>
                </a:schemeClr>
              </a:solidFill>
              <a:ea typeface="ＭＳ Ｐゴシック" pitchFamily="34" charset="-128"/>
            </a:endParaRP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de-AT" altLang="de-DE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Strategie- und Aktionsplan für Gesundes Altern in der Europäischen Region 2012–2020 </a:t>
            </a:r>
          </a:p>
          <a:p>
            <a:pPr marL="457200" lvl="1" indent="0" algn="r">
              <a:buFontTx/>
              <a:buNone/>
              <a:defRPr/>
            </a:pPr>
            <a:r>
              <a:rPr lang="de-AT" altLang="de-DE" sz="2000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				WHO Regional Office </a:t>
            </a:r>
            <a:r>
              <a:rPr lang="de-AT" altLang="de-DE" sz="2000" dirty="0" err="1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for</a:t>
            </a:r>
            <a:r>
              <a:rPr lang="de-AT" altLang="de-DE" sz="2000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 Europe, 2013</a:t>
            </a:r>
            <a:endParaRPr lang="de-DE" altLang="de-DE" sz="2000" dirty="0">
              <a:solidFill>
                <a:schemeClr val="accent5">
                  <a:lumMod val="25000"/>
                </a:schemeClr>
              </a:solidFill>
              <a:ea typeface="ＭＳ Ｐゴシック" pitchFamily="34" charset="-128"/>
            </a:endParaRP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de-DE" altLang="de-DE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Österreichische Rahmengesundheitsziele </a:t>
            </a:r>
          </a:p>
          <a:p>
            <a:pPr marL="457200" lvl="1" indent="0">
              <a:buFontTx/>
              <a:buNone/>
              <a:defRPr/>
            </a:pPr>
            <a:r>
              <a:rPr lang="de-DE" altLang="de-DE" sz="2000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					</a:t>
            </a:r>
            <a:r>
              <a:rPr lang="de-DE" altLang="de-DE" sz="2000" dirty="0" err="1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Rendi</a:t>
            </a:r>
            <a:r>
              <a:rPr lang="de-DE" altLang="de-DE" sz="2000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-Wagner &amp; </a:t>
            </a:r>
            <a:r>
              <a:rPr lang="de-DE" altLang="de-DE" sz="2000" dirty="0" err="1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Peinhaupt</a:t>
            </a:r>
            <a:r>
              <a:rPr lang="de-DE" altLang="de-DE" sz="2000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, 2012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de-AT" altLang="de-DE" dirty="0">
                <a:solidFill>
                  <a:schemeClr val="accent5">
                    <a:lumMod val="25000"/>
                  </a:schemeClr>
                </a:solidFill>
                <a:ea typeface="ＭＳ Ｐゴシック" pitchFamily="34" charset="-128"/>
              </a:rPr>
              <a:t>Tiroler Gesundheitsziele</a:t>
            </a:r>
            <a:endParaRPr lang="de-DE" altLang="de-DE" dirty="0">
              <a:solidFill>
                <a:schemeClr val="accent5">
                  <a:lumMod val="2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512" y="-26988"/>
            <a:ext cx="9180512" cy="769441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de-DE" altLang="de-DE" sz="4400" dirty="0">
                <a:solidFill>
                  <a:srgbClr val="FFFFCC"/>
                </a:solidFill>
                <a:ea typeface="ＭＳ Ｐゴシック" pitchFamily="34" charset="-128"/>
              </a:rPr>
              <a:t>Bedeutung</a:t>
            </a:r>
            <a:endParaRPr lang="de-AT" altLang="de-DE" sz="4400" kern="1200" dirty="0">
              <a:solidFill>
                <a:srgbClr val="FFFFCC"/>
              </a:solidFill>
              <a:ea typeface="+mn-ea"/>
              <a:cs typeface="+mn-cs"/>
            </a:endParaRPr>
          </a:p>
        </p:txBody>
      </p:sp>
      <p:pic>
        <p:nvPicPr>
          <p:cNvPr id="6" name="Grafik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301208"/>
            <a:ext cx="2627784" cy="1368152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  <p:pic>
        <p:nvPicPr>
          <p:cNvPr id="7" name="Grafik 6" descr="https://www.fhg-tirol.ac.at/img/logo1.gif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8244408" y="5877271"/>
            <a:ext cx="899592" cy="9807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47199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Inhaltsplatzhalter 2"/>
          <p:cNvSpPr>
            <a:spLocks noGrp="1"/>
          </p:cNvSpPr>
          <p:nvPr>
            <p:ph idx="1"/>
          </p:nvPr>
        </p:nvSpPr>
        <p:spPr bwMode="auto">
          <a:xfrm>
            <a:off x="251520" y="764704"/>
            <a:ext cx="8640961" cy="6093296"/>
          </a:xfrm>
          <a:solidFill>
            <a:srgbClr val="DEF1BD">
              <a:alpha val="87842"/>
            </a:srgb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de-AT" altLang="de-DE" sz="2200" dirty="0">
              <a:solidFill>
                <a:srgbClr val="588725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de-AT" altLang="de-DE" sz="2000" dirty="0">
              <a:solidFill>
                <a:srgbClr val="0033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de-AT" altLang="de-DE" sz="2800" dirty="0">
              <a:solidFill>
                <a:srgbClr val="0033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de-AT" altLang="de-DE" sz="2800" dirty="0">
                <a:solidFill>
                  <a:srgbClr val="0033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Tiroler Gesundheitsziel 6: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de-AT" altLang="de-DE" sz="2800" b="1" dirty="0">
                <a:solidFill>
                  <a:srgbClr val="0033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Lebensqualität bis ins hohe Alter ermöglichen</a:t>
            </a:r>
          </a:p>
        </p:txBody>
      </p:sp>
      <p:sp>
        <p:nvSpPr>
          <p:cNvPr id="13314" name="Titel 1">
            <a:extLst>
              <a:ext uri="{FF2B5EF4-FFF2-40B4-BE49-F238E27FC236}">
                <a16:creationId xmlns:a16="http://schemas.microsoft.com/office/drawing/2014/main" id="{5E8D8312-743A-4B4A-BA61-2A3E180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512" y="-26988"/>
            <a:ext cx="9180512" cy="1446550"/>
          </a:xfrm>
          <a:solidFill>
            <a:srgbClr val="6CA52D"/>
          </a:solidFill>
          <a:ln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de-AT" altLang="de-DE" sz="4400" dirty="0">
                <a:solidFill>
                  <a:srgbClr val="FFFFC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Gesundheits- und Lebenskompetenzen stärken</a:t>
            </a:r>
            <a:endParaRPr lang="de-AT" altLang="de-DE" sz="4400" kern="1200" dirty="0">
              <a:solidFill>
                <a:srgbClr val="FFFFCC"/>
              </a:solidFill>
              <a:ea typeface="+mn-ea"/>
              <a:cs typeface="+mn-cs"/>
            </a:endParaRPr>
          </a:p>
        </p:txBody>
      </p:sp>
      <p:pic>
        <p:nvPicPr>
          <p:cNvPr id="6" name="Grafik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085184"/>
            <a:ext cx="2808312" cy="1368152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  <p:pic>
        <p:nvPicPr>
          <p:cNvPr id="7" name="Grafik 6" descr="https://www.fhg-tirol.ac.at/img/logo1.gif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0" y="5877272"/>
            <a:ext cx="899592" cy="9807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8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9744309"/>
              </p:ext>
            </p:extLst>
          </p:nvPr>
        </p:nvGraphicFramePr>
        <p:xfrm>
          <a:off x="6156176" y="4005064"/>
          <a:ext cx="2987824" cy="285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147199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3"/>
          <p:cNvSpPr txBox="1">
            <a:spLocks/>
          </p:cNvSpPr>
          <p:nvPr/>
        </p:nvSpPr>
        <p:spPr>
          <a:xfrm>
            <a:off x="800456" y="4077072"/>
            <a:ext cx="7416823" cy="1944216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AT" sz="5600" b="1" spc="200" dirty="0">
                <a:solidFill>
                  <a:srgbClr val="76B531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LEBENSFREUDE –</a:t>
            </a:r>
            <a:br>
              <a:rPr lang="de-AT" sz="5600" b="1" spc="200" dirty="0">
                <a:solidFill>
                  <a:srgbClr val="76B531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de-AT" sz="4200" b="1" spc="200" dirty="0">
                <a:solidFill>
                  <a:srgbClr val="76B53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</a:t>
            </a:r>
            <a:r>
              <a:rPr lang="de-AT" sz="4200" b="1" spc="200" dirty="0">
                <a:solidFill>
                  <a:srgbClr val="76B531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 Alter tun, was gut tut</a:t>
            </a:r>
            <a:endParaRPr lang="de-AT" sz="1100" dirty="0">
              <a:solidFill>
                <a:srgbClr val="76B531"/>
              </a:solidFill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7" name="Grafik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732" y="971964"/>
            <a:ext cx="4784540" cy="317711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-1" y="221159"/>
            <a:ext cx="9144001" cy="615553"/>
          </a:xfrm>
          <a:prstGeom prst="rect">
            <a:avLst/>
          </a:prstGeom>
          <a:solidFill>
            <a:srgbClr val="6CA52D"/>
          </a:solidFill>
          <a:ln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AT" altLang="de-DE" sz="3400" dirty="0">
                <a:solidFill>
                  <a:srgbClr val="FFFFCC"/>
                </a:solidFill>
                <a:latin typeface="Tahoma" panose="020B0604030504040204" pitchFamily="34" charset="0"/>
                <a:ea typeface="+mj-ea"/>
                <a:cs typeface="Tahoma" panose="020B0604030504040204" pitchFamily="34" charset="0"/>
              </a:rPr>
              <a:t>Gesundheit durch Sinn-volles Tun fördern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944" y="5877272"/>
            <a:ext cx="1009656" cy="225198"/>
          </a:xfrm>
          <a:prstGeom prst="rect">
            <a:avLst/>
          </a:prstGeom>
        </p:spPr>
      </p:pic>
      <p:pic>
        <p:nvPicPr>
          <p:cNvPr id="10" name="Grafik 9" descr="https://www.fhg-tirol.ac.at/img/logo1.gif">
            <a:hlinkClick r:id="rId5"/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2"/>
          <a:stretch/>
        </p:blipFill>
        <p:spPr bwMode="auto">
          <a:xfrm>
            <a:off x="8316416" y="5877272"/>
            <a:ext cx="403338" cy="4101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54005" y="5826750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500" dirty="0">
                <a:latin typeface="Arial" panose="020B0604020202020204" pitchFamily="34" charset="0"/>
                <a:cs typeface="Arial" panose="020B0604020202020204" pitchFamily="34" charset="0"/>
              </a:rPr>
              <a:t>Ein Kooperations-Projekt zur Förderung der Gesundheit von </a:t>
            </a:r>
            <a:r>
              <a:rPr lang="de-AT" sz="1500" dirty="0" err="1">
                <a:latin typeface="Arial" panose="020B0604020202020204" pitchFamily="34" charset="0"/>
                <a:cs typeface="Arial" panose="020B0604020202020204" pitchFamily="34" charset="0"/>
              </a:rPr>
              <a:t>SeniorInnen</a:t>
            </a:r>
            <a:r>
              <a:rPr lang="de-AT" sz="1500" dirty="0">
                <a:latin typeface="Arial" panose="020B0604020202020204" pitchFamily="34" charset="0"/>
                <a:cs typeface="Arial" panose="020B0604020202020204" pitchFamily="34" charset="0"/>
              </a:rPr>
              <a:t> von	     &amp; </a:t>
            </a:r>
            <a:r>
              <a:rPr lang="de-AT" sz="1600" dirty="0"/>
              <a:t>	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051720" y="6374754"/>
            <a:ext cx="1274174" cy="317019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76056" y="6374754"/>
            <a:ext cx="1366120" cy="401323"/>
          </a:xfrm>
          <a:prstGeom prst="rect">
            <a:avLst/>
          </a:prstGeom>
        </p:spPr>
      </p:pic>
      <p:pic>
        <p:nvPicPr>
          <p:cNvPr id="12" name="Grafik 1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1556792"/>
            <a:ext cx="3203848" cy="1498869"/>
          </a:xfrm>
          <a:prstGeom prst="rect">
            <a:avLst/>
          </a:prstGeom>
          <a:noFill/>
          <a:ln>
            <a:solidFill>
              <a:srgbClr val="5F9127"/>
            </a:solidFill>
          </a:ln>
        </p:spPr>
      </p:pic>
      <p:sp>
        <p:nvSpPr>
          <p:cNvPr id="2" name="Textfeld 1"/>
          <p:cNvSpPr txBox="1"/>
          <p:nvPr/>
        </p:nvSpPr>
        <p:spPr>
          <a:xfrm rot="20397259">
            <a:off x="-18574" y="1289321"/>
            <a:ext cx="3573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b="1" dirty="0" err="1">
                <a:solidFill>
                  <a:srgbClr val="FFC000"/>
                </a:solidFill>
              </a:rPr>
              <a:t>Gioia</a:t>
            </a:r>
            <a:r>
              <a:rPr lang="de-AT" sz="2800" b="1" dirty="0">
                <a:solidFill>
                  <a:srgbClr val="FFC000"/>
                </a:solidFill>
              </a:rPr>
              <a:t> della Vita</a:t>
            </a:r>
            <a:endParaRPr lang="de-DE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4986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o"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o"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1597</Words>
  <Application>Microsoft Macintosh PowerPoint</Application>
  <PresentationFormat>Presentazione su schermo (4:3)</PresentationFormat>
  <Paragraphs>309</Paragraphs>
  <Slides>32</Slides>
  <Notes>27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32</vt:i4>
      </vt:variant>
    </vt:vector>
  </HeadingPairs>
  <TitlesOfParts>
    <vt:vector size="40" baseType="lpstr">
      <vt:lpstr>ＭＳ Ｐゴシック</vt:lpstr>
      <vt:lpstr>ＭＳ Ｐゴシック</vt:lpstr>
      <vt:lpstr>Arial</vt:lpstr>
      <vt:lpstr>Calibri</vt:lpstr>
      <vt:lpstr>Tahoma</vt:lpstr>
      <vt:lpstr>Wingdings</vt:lpstr>
      <vt:lpstr>Larissa</vt:lpstr>
      <vt:lpstr>Leere Präsentation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Ergotherapie</vt:lpstr>
      <vt:lpstr>Presentazione standard di PowerPoint</vt:lpstr>
      <vt:lpstr>Bedeutung</vt:lpstr>
      <vt:lpstr>Gesundheits- und Lebenskompetenzen stärken</vt:lpstr>
      <vt:lpstr>Presentazione standard di PowerPoint</vt:lpstr>
      <vt:lpstr>Tun und Gesundheit</vt:lpstr>
      <vt:lpstr>KRAH®-basiertes Vorgehen</vt:lpstr>
      <vt:lpstr>Erprobung mit 11 Gruppen (2013/14 – 2017/18)</vt:lpstr>
      <vt:lpstr>LEBENSFREUDE: Individuelles Angebot in der (Peer-) Gruppe</vt:lpstr>
      <vt:lpstr>8 Treffen: Basismodule (Costa et al., 2019)</vt:lpstr>
      <vt:lpstr>Optionale Wahlmodule</vt:lpstr>
      <vt:lpstr>Presentazione standard di PowerPoint</vt:lpstr>
      <vt:lpstr>Presentazione standard di PowerPoint</vt:lpstr>
      <vt:lpstr>Presentazione standard di PowerPoint</vt:lpstr>
      <vt:lpstr>Resilienz - Risikofaktoren</vt:lpstr>
      <vt:lpstr>Resilienz: Ressourcen entdecken</vt:lpstr>
      <vt:lpstr>Ressourcen entdecken</vt:lpstr>
      <vt:lpstr>Ressourcen entdecken</vt:lpstr>
      <vt:lpstr>Resilienz [ergotherapeutisch] stärken</vt:lpstr>
      <vt:lpstr>Rückmeldungen der SeniorInnen</vt:lpstr>
      <vt:lpstr>Ressourcenorientierung</vt:lpstr>
      <vt:lpstr>Presentazione standard di PowerPoint</vt:lpstr>
      <vt:lpstr>Presentazione standard di PowerPoint</vt:lpstr>
      <vt:lpstr> Kontakt </vt:lpstr>
      <vt:lpstr>Quellen</vt:lpstr>
      <vt:lpstr>Quellen</vt:lpstr>
      <vt:lpstr>Ottawa Charta (WHO, 1986)</vt:lpstr>
      <vt:lpstr>Presentazione standard di PowerPoint</vt:lpstr>
    </vt:vector>
  </TitlesOfParts>
  <Company>TGKK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Ursula Costa</dc:creator>
  <cp:lastModifiedBy>Cristian Viola</cp:lastModifiedBy>
  <cp:revision>372</cp:revision>
  <cp:lastPrinted>2019-04-25T15:28:02Z</cp:lastPrinted>
  <dcterms:created xsi:type="dcterms:W3CDTF">2016-02-01T08:29:20Z</dcterms:created>
  <dcterms:modified xsi:type="dcterms:W3CDTF">2019-06-13T15:30:06Z</dcterms:modified>
</cp:coreProperties>
</file>